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4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6" r:id="rId12"/>
    <p:sldId id="265" r:id="rId13"/>
    <p:sldId id="267" r:id="rId14"/>
    <p:sldId id="268" r:id="rId15"/>
    <p:sldId id="269" r:id="rId16"/>
    <p:sldId id="299" r:id="rId17"/>
    <p:sldId id="272" r:id="rId18"/>
    <p:sldId id="298" r:id="rId19"/>
    <p:sldId id="270" r:id="rId20"/>
    <p:sldId id="273" r:id="rId21"/>
    <p:sldId id="274" r:id="rId22"/>
    <p:sldId id="275" r:id="rId23"/>
    <p:sldId id="271" r:id="rId24"/>
    <p:sldId id="276" r:id="rId25"/>
    <p:sldId id="277" r:id="rId26"/>
    <p:sldId id="295" r:id="rId27"/>
    <p:sldId id="296" r:id="rId28"/>
    <p:sldId id="278" r:id="rId29"/>
    <p:sldId id="279" r:id="rId30"/>
    <p:sldId id="281" r:id="rId31"/>
    <p:sldId id="282" r:id="rId32"/>
    <p:sldId id="280" r:id="rId33"/>
    <p:sldId id="297" r:id="rId34"/>
    <p:sldId id="283" r:id="rId35"/>
    <p:sldId id="284" r:id="rId36"/>
    <p:sldId id="300" r:id="rId37"/>
    <p:sldId id="301" r:id="rId38"/>
    <p:sldId id="302" r:id="rId39"/>
    <p:sldId id="303" r:id="rId40"/>
    <p:sldId id="304" r:id="rId41"/>
    <p:sldId id="285" r:id="rId42"/>
    <p:sldId id="286" r:id="rId43"/>
    <p:sldId id="287" r:id="rId44"/>
    <p:sldId id="289" r:id="rId45"/>
    <p:sldId id="290" r:id="rId46"/>
    <p:sldId id="291" r:id="rId47"/>
    <p:sldId id="292" r:id="rId48"/>
    <p:sldId id="29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C25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898D-2B8C-B648-A24D-8992E9F65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8BA5-DBA9-CF40-91F9-7CF84F473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67DD0-5793-554E-BFDA-BA344C22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85B47-1ADB-394E-912E-1303AA45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F999-29D5-FE43-968F-2404F75E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8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4A47-ACF2-2E47-80DD-529ABC7D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02E57-EDE7-454C-8DE3-D5DB7DBD0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1A526-2BE4-E24D-A524-1C4B876C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4268-290F-1A4C-8AF5-300C9FB7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34CC-6323-A749-A1D2-564753FD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E8ADB-6D41-0646-A7E9-0FBD6C533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5C779-2E66-D44D-93B2-64E12E4FD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7FEF-C1B1-F345-A66C-EF9AC5D0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B6AA-16E9-DE4C-B733-846B8FB8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ACA97-6838-3E40-AFB9-B169B043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CF61-C145-4D49-AD4E-08A719F4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9AF2-5250-DC41-AC3A-F71EDA79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2ABC-F277-4B47-A233-9037F229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E9D8-303E-2A44-B24E-75B88209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A1EA-7749-D849-9CB3-736F2C19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72AE-6C5C-0346-A205-8013ED17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F2318-E47A-3E4B-8762-93797A5E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339B-80C4-3044-A1FF-1EB29D4E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AEE0-4BEB-224C-AF47-B712E090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5089-8C3F-804B-9A60-99CB7403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A350-886B-CC46-9E49-A265807E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2203-F514-754B-B7BB-7F3A23849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BADF-D653-8642-A784-5F843FF67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7E137-252A-9947-92F3-5326A6D8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918C3-A585-7448-8B14-784C8F80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9BE7B-F3B9-D34A-9116-0E8CCE7F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DB45-083B-E248-B339-5101D6F5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E0AAC-08BA-BC40-A5DC-3423CDFD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1BED3-499E-9A48-BF35-57B30822C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CF90A-7090-E442-A81D-7F0E808F2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CFC5F-56CC-654A-9A43-4840C837C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AA977-38F9-C846-8515-289098DF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BB599-4960-6445-B8F4-92D9BB4C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C962E-7908-3843-B789-64F9396C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871A-8BFC-C94F-B0B1-33EFC5F6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AAC1-B408-CD41-98D0-0DF6F44E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A6F71-BC14-FF4D-B718-D493E6D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DC65A-BE08-7249-A388-CFED4808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AD059-8A52-B14C-A9DE-AA676FA8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6C334-BB5A-544C-AFA9-A65D2128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49FEC-B553-BA47-BDBB-A4C250AC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EB1F-F2EA-7A45-8974-A56FB31D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77E8-4183-044A-902F-55C78158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1CB11-EB23-BC44-BBF0-416E46DBD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5112-FF83-5F48-803C-B42EBC62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B20F-2094-C247-897C-F23435EE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FD2EC-85CA-0844-A589-D0306255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A017-B10A-C840-A951-4A2DE07B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10880-0FF4-F942-9CB0-4AD8EFB9B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17147-CB5E-B048-B0BD-288FEC83A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4CAD-CAAB-DF40-BF46-050EFF69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32662-6977-4543-A59E-B89036C7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F6614-538B-8342-9894-597512C4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4A77C-9FC2-6F4F-A039-F767B10C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21C61-9B9C-A446-9723-521B141C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F426-A934-4F40-BABA-49AE3D6DF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2DB3-E181-7541-A1EF-AD3282EF09A4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EDABC-04A4-8F4B-884B-8B64B5A90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FF67B-E2AF-9241-B31F-E4C59CE0E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bolic_paraboloid" TargetMode="External"/><Relationship Id="rId2" Type="http://schemas.openxmlformats.org/officeDocument/2006/relationships/hyperlink" Target="https://en.wikipedia.org/wiki/Hyperboloid_struc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en.wikipedia.org/wiki/Nuclear_power_plant" TargetMode="External"/><Relationship Id="rId4" Type="http://schemas.openxmlformats.org/officeDocument/2006/relationships/hyperlink" Target="https://en.wikipedia.org/wiki/Convecti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RFmu7JsKU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ollonius_of_Perg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yclop%C3%A6dia,_or_an_Universal_Dictionary_of_Arts_and_Science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en.wikipedia.org/wiki/Light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en.wikipedia.org/wiki/Reflection_(physics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en.wikipedia.org/wiki/Sound" TargetMode="External"/><Relationship Id="rId4" Type="http://schemas.openxmlformats.org/officeDocument/2006/relationships/hyperlink" Target="https://en.wikipedia.org/wiki/Collim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4FFB-BDCE-704F-922F-3952445B4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88920"/>
            <a:ext cx="9144000" cy="2387600"/>
          </a:xfrm>
        </p:spPr>
        <p:txBody>
          <a:bodyPr/>
          <a:lstStyle/>
          <a:p>
            <a:r>
              <a:rPr lang="en-US" dirty="0"/>
              <a:t>A Primer on Conic Sections</a:t>
            </a:r>
            <a:br>
              <a:rPr lang="en-US" dirty="0"/>
            </a:br>
            <a:r>
              <a:rPr lang="en-US" sz="3200" dirty="0"/>
              <a:t>part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0C65D-76F4-2D41-B02D-69687EDC2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0200"/>
            <a:ext cx="9144000" cy="30437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Presented at the MN State HS Mathematics League </a:t>
            </a:r>
          </a:p>
          <a:p>
            <a:r>
              <a:rPr lang="en-US" sz="3000" dirty="0"/>
              <a:t>Coaches Conference </a:t>
            </a:r>
          </a:p>
          <a:p>
            <a:endParaRPr lang="en-US" dirty="0"/>
          </a:p>
          <a:p>
            <a:r>
              <a:rPr lang="en-US" dirty="0"/>
              <a:t>October 3</a:t>
            </a:r>
            <a:r>
              <a:rPr lang="en-US" baseline="30000" dirty="0"/>
              <a:t>rd</a:t>
            </a:r>
            <a:r>
              <a:rPr lang="en-US" dirty="0"/>
              <a:t>, 2020</a:t>
            </a:r>
          </a:p>
          <a:p>
            <a:endParaRPr lang="en-US" dirty="0"/>
          </a:p>
          <a:p>
            <a:r>
              <a:rPr lang="en-US" dirty="0"/>
              <a:t>by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Tom Young,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255032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6E82F3-A980-6949-8221-CFCE1751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0"/>
            <a:ext cx="11677650" cy="1325563"/>
          </a:xfrm>
        </p:spPr>
        <p:txBody>
          <a:bodyPr>
            <a:normAutofit/>
          </a:bodyPr>
          <a:lstStyle/>
          <a:p>
            <a:r>
              <a:rPr lang="en-US" dirty="0"/>
              <a:t>Conic sections have interesting applications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9454C-95CA-214C-8478-B4AC78DD6ADB}"/>
              </a:ext>
            </a:extLst>
          </p:cNvPr>
          <p:cNvSpPr txBox="1"/>
          <p:nvPr/>
        </p:nvSpPr>
        <p:spPr>
          <a:xfrm>
            <a:off x="700645" y="1325563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Hyperbolas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D2E01-5F59-C845-AD1D-6041D44562AF}"/>
              </a:ext>
            </a:extLst>
          </p:cNvPr>
          <p:cNvSpPr txBox="1"/>
          <p:nvPr/>
        </p:nvSpPr>
        <p:spPr>
          <a:xfrm>
            <a:off x="1033154" y="1900052"/>
            <a:ext cx="107743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2"/>
              </a:rPr>
              <a:t>Hyperboloid</a:t>
            </a:r>
            <a:r>
              <a:rPr lang="en-US" dirty="0"/>
              <a:t> (sometimes incorrectly known as </a:t>
            </a:r>
            <a:r>
              <a:rPr lang="en-US" dirty="0">
                <a:hlinkClick r:id="rId3" tooltip="Hyperbolic paraboloid"/>
              </a:rPr>
              <a:t>hyperbolic</a:t>
            </a:r>
            <a:r>
              <a:rPr lang="en-US" dirty="0"/>
              <a:t>) cooling towers have become the design</a:t>
            </a:r>
          </a:p>
          <a:p>
            <a:r>
              <a:rPr lang="en-US" dirty="0"/>
              <a:t>standard for all natural-draft cooling towers because of their structural strength and minimum usage of material. </a:t>
            </a:r>
          </a:p>
          <a:p>
            <a:r>
              <a:rPr lang="en-US" dirty="0"/>
              <a:t>The hyperboloid shape also aids in accelerating the upward </a:t>
            </a:r>
            <a:r>
              <a:rPr lang="en-US" dirty="0">
                <a:hlinkClick r:id="rId4" tooltip="Convection"/>
              </a:rPr>
              <a:t>convective</a:t>
            </a:r>
            <a:r>
              <a:rPr lang="en-US" dirty="0"/>
              <a:t> air flow, improving cooling efficiency. </a:t>
            </a:r>
          </a:p>
          <a:p>
            <a:r>
              <a:rPr lang="en-US" dirty="0"/>
              <a:t>These designs are popularly associated with </a:t>
            </a:r>
            <a:r>
              <a:rPr lang="en-US" dirty="0">
                <a:hlinkClick r:id="rId5" tooltip="Nuclear power plant"/>
              </a:rPr>
              <a:t>nuclear power plants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However, this association is misleading, as the same kind of cooling towers are often used at </a:t>
            </a:r>
          </a:p>
          <a:p>
            <a:r>
              <a:rPr lang="en-US" dirty="0"/>
              <a:t>large coal-fired power plants as well.</a:t>
            </a:r>
          </a:p>
        </p:txBody>
      </p:sp>
      <p:pic>
        <p:nvPicPr>
          <p:cNvPr id="4098" name="Picture 2" descr="More nukes: James Hansen leads call for &quot;safer nuclear&quot; power to save  climate - Grist">
            <a:extLst>
              <a:ext uri="{FF2B5EF4-FFF2-40B4-BE49-F238E27FC236}">
                <a16:creationId xmlns:a16="http://schemas.microsoft.com/office/drawing/2014/main" id="{BC79EDE7-8D19-8247-B6A2-87176555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28" y="4136534"/>
            <a:ext cx="3430648" cy="19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6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/>
              <a:t>As a locus of points</a:t>
            </a:r>
          </a:p>
          <a:p>
            <a:pPr lvl="1"/>
            <a:r>
              <a:rPr lang="en-US" dirty="0"/>
              <a:t>Using definitions of distance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Algebraically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Conic sections are planar curves that fit the definition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Bxy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Cy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Dx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F = 0 where A, B, and C not all zero</a:t>
            </a:r>
          </a:p>
        </p:txBody>
      </p:sp>
    </p:spTree>
    <p:extLst>
      <p:ext uri="{BB962C8B-B14F-4D97-AF65-F5344CB8AC3E}">
        <p14:creationId xmlns:p14="http://schemas.microsoft.com/office/powerpoint/2010/main" val="129474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9" y="441550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Conic sections as a locus of points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A603-AF19-8A46-91D1-C61B7D51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17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circle</a:t>
            </a:r>
            <a:r>
              <a:rPr lang="en-US" dirty="0"/>
              <a:t> can be defined as all points in a plane a constant distance from a focal point, known as the center of the circle.  The constant distance is called the radius of the circle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dirty="0"/>
              <a:t>		</a:t>
            </a:r>
          </a:p>
          <a:p>
            <a:pPr marL="3657600" lvl="8" indent="0">
              <a:buNone/>
            </a:pPr>
            <a:r>
              <a:rPr lang="en-US" dirty="0"/>
              <a:t>		Some students mistakenly think a circle is </a:t>
            </a:r>
          </a:p>
          <a:p>
            <a:pPr marL="3657600" lvl="8" indent="0">
              <a:buNone/>
            </a:pPr>
            <a:r>
              <a:rPr lang="en-US" dirty="0"/>
              <a:t>		all the points on the circle </a:t>
            </a:r>
            <a:r>
              <a:rPr lang="en-US" b="1" i="1" dirty="0"/>
              <a:t>and inside </a:t>
            </a:r>
            <a:r>
              <a:rPr lang="en-US" dirty="0"/>
              <a:t>the circle.</a:t>
            </a:r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/>
              <a:t>		Mathematically speaking, that is incorrect.</a:t>
            </a:r>
          </a:p>
          <a:p>
            <a:pPr marL="3657600" lvl="8" indent="0">
              <a:buNone/>
            </a:pPr>
            <a:r>
              <a:rPr lang="en-US" dirty="0"/>
              <a:t>		A circle consists of all the points on the circle, </a:t>
            </a:r>
          </a:p>
          <a:p>
            <a:pPr marL="3657600" lvl="8" indent="0">
              <a:buNone/>
            </a:pPr>
            <a:r>
              <a:rPr lang="en-US" dirty="0"/>
              <a:t>		not inside.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4" name="Picture 4" descr="Equations of Circles">
            <a:extLst>
              <a:ext uri="{FF2B5EF4-FFF2-40B4-BE49-F238E27FC236}">
                <a16:creationId xmlns:a16="http://schemas.microsoft.com/office/drawing/2014/main" id="{20BF1925-D4C0-B649-BC8B-429FFE499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59" y="2847465"/>
            <a:ext cx="3686175" cy="33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3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9" y="-421780"/>
            <a:ext cx="10515600" cy="1932941"/>
          </a:xfrm>
        </p:spPr>
        <p:txBody>
          <a:bodyPr>
            <a:normAutofit/>
          </a:bodyPr>
          <a:lstStyle/>
          <a:p>
            <a:r>
              <a:rPr lang="en-US" b="1" dirty="0"/>
              <a:t>Conic sections as a locus of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A603-AF19-8A46-91D1-C61B7D51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5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ellipse</a:t>
            </a:r>
            <a:r>
              <a:rPr lang="en-US" dirty="0"/>
              <a:t> can be defined as the curve surrounding two focal points, F</a:t>
            </a:r>
            <a:r>
              <a:rPr lang="en-US" baseline="-25000" dirty="0"/>
              <a:t>1</a:t>
            </a:r>
            <a:r>
              <a:rPr lang="en-US" dirty="0"/>
              <a:t> and F</a:t>
            </a:r>
            <a:r>
              <a:rPr lang="en-US" baseline="-25000" dirty="0"/>
              <a:t>2</a:t>
            </a:r>
            <a:r>
              <a:rPr lang="en-US" dirty="0"/>
              <a:t> , such that for all points P on the curve, the </a:t>
            </a:r>
            <a:r>
              <a:rPr lang="en-US" i="1" dirty="0"/>
              <a:t>sum</a:t>
            </a:r>
            <a:r>
              <a:rPr lang="en-US" dirty="0"/>
              <a:t> of the two distances to the focal points is a constant</a:t>
            </a:r>
          </a:p>
          <a:p>
            <a:pPr marL="0" indent="0">
              <a:buNone/>
            </a:pPr>
            <a:r>
              <a:rPr lang="en-US" dirty="0"/>
              <a:t>   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	</a:t>
            </a:r>
            <a:r>
              <a:rPr lang="en-US" dirty="0"/>
              <a:t>That is, PF</a:t>
            </a:r>
            <a:r>
              <a:rPr lang="en-US" baseline="-25000" dirty="0"/>
              <a:t>1</a:t>
            </a:r>
            <a:r>
              <a:rPr lang="en-US" dirty="0"/>
              <a:t>+ PF</a:t>
            </a:r>
            <a:r>
              <a:rPr lang="en-US" baseline="-25000" dirty="0"/>
              <a:t>2</a:t>
            </a:r>
            <a:r>
              <a:rPr lang="en-US" dirty="0"/>
              <a:t> = d</a:t>
            </a:r>
            <a:r>
              <a:rPr lang="en-US" baseline="-25000" dirty="0"/>
              <a:t>1</a:t>
            </a:r>
            <a:r>
              <a:rPr lang="en-US" dirty="0"/>
              <a:t> + d</a:t>
            </a:r>
            <a:r>
              <a:rPr lang="en-US" baseline="-25000" dirty="0"/>
              <a:t>2</a:t>
            </a:r>
            <a:r>
              <a:rPr lang="en-US" dirty="0"/>
              <a:t> = constant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C1F3E2-6566-6C47-9993-D6F2CD91E84D}"/>
              </a:ext>
            </a:extLst>
          </p:cNvPr>
          <p:cNvGrpSpPr/>
          <p:nvPr/>
        </p:nvGrpSpPr>
        <p:grpSpPr>
          <a:xfrm>
            <a:off x="3055758" y="3968869"/>
            <a:ext cx="4608512" cy="2592879"/>
            <a:chOff x="1620223" y="3429000"/>
            <a:chExt cx="4608512" cy="2592879"/>
          </a:xfrm>
        </p:grpSpPr>
        <p:pic>
          <p:nvPicPr>
            <p:cNvPr id="7170" name="Picture 2" descr="Deriving the Equation of an Ellipse Centered at the Origin | College Algebra">
              <a:extLst>
                <a:ext uri="{FF2B5EF4-FFF2-40B4-BE49-F238E27FC236}">
                  <a16:creationId xmlns:a16="http://schemas.microsoft.com/office/drawing/2014/main" id="{2600857D-6632-B54B-B723-4433FF850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223" y="3429000"/>
              <a:ext cx="4608512" cy="259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076CA-9717-2F42-8CB5-548D2E7A82D7}"/>
                </a:ext>
              </a:extLst>
            </p:cNvPr>
            <p:cNvSpPr txBox="1"/>
            <p:nvPr/>
          </p:nvSpPr>
          <p:spPr>
            <a:xfrm>
              <a:off x="3097161" y="3613975"/>
              <a:ext cx="398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0B394F-D28D-4548-B41B-B779A04573AC}"/>
                </a:ext>
              </a:extLst>
            </p:cNvPr>
            <p:cNvSpPr txBox="1"/>
            <p:nvPr/>
          </p:nvSpPr>
          <p:spPr>
            <a:xfrm>
              <a:off x="2684206" y="4775248"/>
              <a:ext cx="453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D1EE5C-9E77-7545-9A12-CC82A76F7607}"/>
                </a:ext>
              </a:extLst>
            </p:cNvPr>
            <p:cNvSpPr txBox="1"/>
            <p:nvPr/>
          </p:nvSpPr>
          <p:spPr>
            <a:xfrm>
              <a:off x="4257367" y="4736514"/>
              <a:ext cx="398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FC5E56-02DC-334D-8B58-0C5C600E9024}"/>
              </a:ext>
            </a:extLst>
          </p:cNvPr>
          <p:cNvSpPr txBox="1"/>
          <p:nvPr/>
        </p:nvSpPr>
        <p:spPr>
          <a:xfrm>
            <a:off x="7765908" y="4546956"/>
            <a:ext cx="3822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will be shown that the constant is 2a</a:t>
            </a:r>
          </a:p>
          <a:p>
            <a:endParaRPr lang="en-US" dirty="0"/>
          </a:p>
          <a:p>
            <a:r>
              <a:rPr lang="en-US" dirty="0"/>
              <a:t>That is, d</a:t>
            </a:r>
            <a:r>
              <a:rPr lang="en-US" baseline="-25000" dirty="0"/>
              <a:t>1</a:t>
            </a:r>
            <a:r>
              <a:rPr lang="en-US" dirty="0"/>
              <a:t> + d</a:t>
            </a:r>
            <a:r>
              <a:rPr lang="en-US" baseline="-25000" dirty="0"/>
              <a:t>2</a:t>
            </a:r>
            <a:r>
              <a:rPr lang="en-US" dirty="0"/>
              <a:t> = 2a</a:t>
            </a:r>
          </a:p>
        </p:txBody>
      </p:sp>
    </p:spTree>
    <p:extLst>
      <p:ext uri="{BB962C8B-B14F-4D97-AF65-F5344CB8AC3E}">
        <p14:creationId xmlns:p14="http://schemas.microsoft.com/office/powerpoint/2010/main" val="175912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3" y="287646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Conic sections as a locus of points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A603-AF19-8A46-91D1-C61B7D51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29" y="107442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hyperbola</a:t>
            </a:r>
            <a:r>
              <a:rPr lang="en-US" dirty="0"/>
              <a:t> can be defined as the curve created by two focal points, F</a:t>
            </a:r>
            <a:r>
              <a:rPr lang="en-US" baseline="-25000" dirty="0"/>
              <a:t>1</a:t>
            </a:r>
            <a:r>
              <a:rPr lang="en-US" dirty="0"/>
              <a:t> and F</a:t>
            </a:r>
            <a:r>
              <a:rPr lang="en-US" baseline="-25000" dirty="0"/>
              <a:t>2</a:t>
            </a:r>
            <a:r>
              <a:rPr lang="en-US" dirty="0"/>
              <a:t> and all points P, such that for all points P on the curve, the absolute </a:t>
            </a:r>
            <a:r>
              <a:rPr lang="en-US" i="1" dirty="0"/>
              <a:t>differences</a:t>
            </a:r>
            <a:r>
              <a:rPr lang="en-US" dirty="0"/>
              <a:t> of the two distances to the focal points is a constant.   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	</a:t>
            </a:r>
            <a:r>
              <a:rPr lang="en-US" dirty="0"/>
              <a:t>That is, | PF</a:t>
            </a:r>
            <a:r>
              <a:rPr lang="en-US" baseline="-25000" dirty="0"/>
              <a:t>1</a:t>
            </a:r>
            <a:r>
              <a:rPr lang="en-US" dirty="0"/>
              <a:t>– PF</a:t>
            </a:r>
            <a:r>
              <a:rPr lang="en-US" baseline="-25000" dirty="0"/>
              <a:t>2</a:t>
            </a:r>
            <a:r>
              <a:rPr lang="en-US" dirty="0"/>
              <a:t> |= d</a:t>
            </a:r>
            <a:r>
              <a:rPr lang="en-US" baseline="-25000" dirty="0"/>
              <a:t>1</a:t>
            </a:r>
            <a:r>
              <a:rPr lang="en-US" dirty="0"/>
              <a:t> – d</a:t>
            </a:r>
            <a:r>
              <a:rPr lang="en-US" baseline="-25000" dirty="0"/>
              <a:t>2</a:t>
            </a:r>
            <a:r>
              <a:rPr lang="en-US" dirty="0"/>
              <a:t> = constant = 2a</a:t>
            </a:r>
          </a:p>
        </p:txBody>
      </p:sp>
      <p:pic>
        <p:nvPicPr>
          <p:cNvPr id="9218" name="Picture 2" descr="Deriving the Equation of a Hyperbola Centered at the Origin | College  Algebra">
            <a:extLst>
              <a:ext uri="{FF2B5EF4-FFF2-40B4-BE49-F238E27FC236}">
                <a16:creationId xmlns:a16="http://schemas.microsoft.com/office/drawing/2014/main" id="{CB692748-F92A-5E44-B3F0-9CAF0378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66" y="3429000"/>
            <a:ext cx="4005260" cy="31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23037-168F-C744-9DAF-C5CF2F5CE104}"/>
              </a:ext>
            </a:extLst>
          </p:cNvPr>
          <p:cNvSpPr txBox="1"/>
          <p:nvPr/>
        </p:nvSpPr>
        <p:spPr>
          <a:xfrm>
            <a:off x="5771536" y="3958019"/>
            <a:ext cx="32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6051E-5DE5-1747-9437-22438DEE4088}"/>
              </a:ext>
            </a:extLst>
          </p:cNvPr>
          <p:cNvSpPr txBox="1"/>
          <p:nvPr/>
        </p:nvSpPr>
        <p:spPr>
          <a:xfrm>
            <a:off x="6076336" y="4856370"/>
            <a:ext cx="5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56D84-ECDC-9543-A262-9D20448A2A84}"/>
              </a:ext>
            </a:extLst>
          </p:cNvPr>
          <p:cNvSpPr txBox="1"/>
          <p:nvPr/>
        </p:nvSpPr>
        <p:spPr>
          <a:xfrm>
            <a:off x="4540738" y="4843970"/>
            <a:ext cx="52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164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81" y="287646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Conic sections as a locus of points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A603-AF19-8A46-91D1-C61B7D51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87" y="103806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parabola</a:t>
            </a:r>
            <a:r>
              <a:rPr lang="en-US" dirty="0"/>
              <a:t> can be defined as the curve created by focal point F and directrix line </a:t>
            </a:r>
            <a:r>
              <a:rPr lang="en-US" sz="36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</a:t>
            </a:r>
            <a:r>
              <a:rPr lang="en-US" dirty="0"/>
              <a:t> and all points P, such that the distance from P to F is </a:t>
            </a:r>
            <a:r>
              <a:rPr lang="en-US" i="1" dirty="0"/>
              <a:t>equal</a:t>
            </a:r>
            <a:r>
              <a:rPr lang="en-US" dirty="0"/>
              <a:t> to the distance from P to the line </a:t>
            </a:r>
            <a:r>
              <a:rPr lang="en-US" sz="36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</a:t>
            </a:r>
            <a:r>
              <a:rPr lang="en-US" dirty="0"/>
              <a:t> .   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	</a:t>
            </a:r>
            <a:r>
              <a:rPr lang="en-US" dirty="0"/>
              <a:t>That is, PF = P</a:t>
            </a:r>
            <a:r>
              <a:rPr lang="en-US" sz="36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l</a:t>
            </a:r>
            <a:r>
              <a:rPr lang="en-US" dirty="0"/>
              <a:t> </a:t>
            </a:r>
          </a:p>
        </p:txBody>
      </p:sp>
      <p:pic>
        <p:nvPicPr>
          <p:cNvPr id="11270" name="Picture 6" descr="Parabola - Wikipedia">
            <a:extLst>
              <a:ext uri="{FF2B5EF4-FFF2-40B4-BE49-F238E27FC236}">
                <a16:creationId xmlns:a16="http://schemas.microsoft.com/office/drawing/2014/main" id="{8549144E-BFD3-2A4D-93A3-47A86C5E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47" y="3213730"/>
            <a:ext cx="4558378" cy="33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5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/>
              <a:t>As a locus of points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definitions of distance</a:t>
            </a:r>
            <a:endParaRPr lang="en-US" dirty="0"/>
          </a:p>
          <a:p>
            <a:pPr lvl="1"/>
            <a:r>
              <a:rPr lang="en-US" dirty="0"/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Algebraically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Conic sections are planar curves that fit the definition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Ax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Bxy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Cy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Dx +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F = 0 where A, B, and C not all zero</a:t>
            </a:r>
          </a:p>
        </p:txBody>
      </p:sp>
    </p:spTree>
    <p:extLst>
      <p:ext uri="{BB962C8B-B14F-4D97-AF65-F5344CB8AC3E}">
        <p14:creationId xmlns:p14="http://schemas.microsoft.com/office/powerpoint/2010/main" val="49527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2" y="456298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Conic sections as a locus of points</a:t>
            </a:r>
            <a:br>
              <a:rPr lang="en-US" dirty="0"/>
            </a:br>
            <a:r>
              <a:rPr lang="en-US" sz="2400" dirty="0"/>
              <a:t>Using the idea of eccentricity and distance from focal point to directrix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FA603-AF19-8A46-91D1-C61B7D512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7543"/>
                <a:ext cx="10515600" cy="503237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Define a point F to be the focal point</a:t>
                </a:r>
              </a:p>
              <a:p>
                <a:r>
                  <a:rPr lang="en-US" dirty="0"/>
                  <a:t>Define a line L to be the directrix</a:t>
                </a:r>
              </a:p>
              <a:p>
                <a:r>
                  <a:rPr lang="en-US" dirty="0"/>
                  <a:t>Define a point P to be on the conic</a:t>
                </a:r>
              </a:p>
              <a:p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P is on the conic if the distance FP divided by the distance LP = constant.   </a:t>
                </a:r>
              </a:p>
              <a:p>
                <a:pPr marL="0" indent="0">
                  <a:buNone/>
                </a:pPr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		</a:t>
                </a:r>
                <a:r>
                  <a:rPr lang="en-US" sz="4800" b="1" dirty="0"/>
                  <a:t>That is,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800" b="1" i="1" smtClean="0">
                            <a:latin typeface="Cambria Math" panose="02040503050406030204" pitchFamily="18" charset="0"/>
                          </a:rPr>
                          <m:t>𝑭𝑷</m:t>
                        </m:r>
                      </m:num>
                      <m:den>
                        <m:r>
                          <a:rPr lang="en-US" sz="5800" b="1" i="1" smtClean="0">
                            <a:latin typeface="Cambria Math" panose="02040503050406030204" pitchFamily="18" charset="0"/>
                          </a:rPr>
                          <m:t>𝑳𝑷</m:t>
                        </m:r>
                      </m:den>
                    </m:f>
                    <m:r>
                      <a:rPr lang="en-US" sz="5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8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sz="5800" b="1" dirty="0"/>
              </a:p>
              <a:p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This is constant is known as the eccentricity, e,  of the conic.  </a:t>
                </a:r>
              </a:p>
              <a:p>
                <a:endParaRPr lang="en-US" dirty="0"/>
              </a:p>
              <a:p>
                <a:r>
                  <a:rPr lang="en-US" dirty="0"/>
                  <a:t>If e = 0, the conic is a circle (the limiting case of an ellipse)</a:t>
                </a:r>
              </a:p>
              <a:p>
                <a:r>
                  <a:rPr lang="en-US" dirty="0"/>
                  <a:t>If 0 &lt; e &lt; 1, the conic is an ellipse</a:t>
                </a:r>
              </a:p>
              <a:p>
                <a:r>
                  <a:rPr lang="en-US" dirty="0"/>
                  <a:t>If e = 1, the conic is a parabola</a:t>
                </a:r>
              </a:p>
              <a:p>
                <a:r>
                  <a:rPr lang="en-US" dirty="0"/>
                  <a:t>If e &gt; 1, the conic is a hyperbola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FA603-AF19-8A46-91D1-C61B7D512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7543"/>
                <a:ext cx="10515600" cy="5032375"/>
              </a:xfrm>
              <a:blipFill>
                <a:blip r:embed="rId2"/>
                <a:stretch>
                  <a:fillRect l="-1086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26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74F9-9E4B-8443-A2F3-EA0D4123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83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Let’s demonstrate how eccentricity can be use to create conics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special conic graph paper</a:t>
            </a:r>
          </a:p>
        </p:txBody>
      </p:sp>
    </p:spTree>
    <p:extLst>
      <p:ext uri="{BB962C8B-B14F-4D97-AF65-F5344CB8AC3E}">
        <p14:creationId xmlns:p14="http://schemas.microsoft.com/office/powerpoint/2010/main" val="220601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F16F4-D957-3C47-BD5D-47D5665CB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1" t="22222" r="17901" b="16049"/>
          <a:stretch/>
        </p:blipFill>
        <p:spPr>
          <a:xfrm>
            <a:off x="0" y="-2776"/>
            <a:ext cx="8370147" cy="68607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528A68-B57A-F342-BED2-07E122E2C7C4}"/>
              </a:ext>
            </a:extLst>
          </p:cNvPr>
          <p:cNvSpPr/>
          <p:nvPr/>
        </p:nvSpPr>
        <p:spPr>
          <a:xfrm>
            <a:off x="3982771" y="3496624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95692D-F545-9C4E-A7F2-9FC5C1B3CF64}"/>
              </a:ext>
            </a:extLst>
          </p:cNvPr>
          <p:cNvCxnSpPr>
            <a:cxnSpLocks/>
          </p:cNvCxnSpPr>
          <p:nvPr/>
        </p:nvCxnSpPr>
        <p:spPr>
          <a:xfrm>
            <a:off x="5437668" y="48307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1FF16C-62B6-E34B-8D25-F71FEBB3BB35}"/>
              </a:ext>
            </a:extLst>
          </p:cNvPr>
          <p:cNvSpPr txBox="1"/>
          <p:nvPr/>
        </p:nvSpPr>
        <p:spPr>
          <a:xfrm>
            <a:off x="8870623" y="283746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1/2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1B7F9-0747-014D-99D9-63998EEB096F}"/>
              </a:ext>
            </a:extLst>
          </p:cNvPr>
          <p:cNvSpPr txBox="1"/>
          <p:nvPr/>
        </p:nvSpPr>
        <p:spPr>
          <a:xfrm>
            <a:off x="3773329" y="348936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DCE42-3603-F040-9DB5-66B430E53106}"/>
              </a:ext>
            </a:extLst>
          </p:cNvPr>
          <p:cNvSpPr txBox="1"/>
          <p:nvPr/>
        </p:nvSpPr>
        <p:spPr>
          <a:xfrm>
            <a:off x="5437668" y="412036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2B75BD-6B48-544E-B99E-55C55126C3B4}"/>
              </a:ext>
            </a:extLst>
          </p:cNvPr>
          <p:cNvSpPr/>
          <p:nvPr/>
        </p:nvSpPr>
        <p:spPr>
          <a:xfrm>
            <a:off x="4449933" y="349662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A1B1E1-B25F-9048-AC7B-AC19FE6EAD6B}"/>
              </a:ext>
            </a:extLst>
          </p:cNvPr>
          <p:cNvCxnSpPr>
            <a:cxnSpLocks/>
          </p:cNvCxnSpPr>
          <p:nvPr/>
        </p:nvCxnSpPr>
        <p:spPr>
          <a:xfrm>
            <a:off x="4144816" y="3552898"/>
            <a:ext cx="30511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9F2D2D-D749-8D4F-BB44-CDD055088E37}"/>
              </a:ext>
            </a:extLst>
          </p:cNvPr>
          <p:cNvCxnSpPr>
            <a:cxnSpLocks/>
          </p:cNvCxnSpPr>
          <p:nvPr/>
        </p:nvCxnSpPr>
        <p:spPr>
          <a:xfrm>
            <a:off x="4611978" y="3552898"/>
            <a:ext cx="82569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669BC8-FE3E-9A45-95BB-10CD5A6B925F}"/>
              </a:ext>
            </a:extLst>
          </p:cNvPr>
          <p:cNvSpPr txBox="1"/>
          <p:nvPr/>
        </p:nvSpPr>
        <p:spPr>
          <a:xfrm>
            <a:off x="4201431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5C037-DD71-5B41-81C7-9062AD37D1B4}"/>
              </a:ext>
            </a:extLst>
          </p:cNvPr>
          <p:cNvSpPr txBox="1"/>
          <p:nvPr/>
        </p:nvSpPr>
        <p:spPr>
          <a:xfrm>
            <a:off x="4860480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383463-1A83-AC47-A38F-45B5553FFCBE}"/>
              </a:ext>
            </a:extLst>
          </p:cNvPr>
          <p:cNvCxnSpPr>
            <a:cxnSpLocks/>
          </p:cNvCxnSpPr>
          <p:nvPr/>
        </p:nvCxnSpPr>
        <p:spPr>
          <a:xfrm flipV="1">
            <a:off x="4077068" y="2893621"/>
            <a:ext cx="0" cy="65927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CE1FAC-4D86-F343-A06B-CC42C0293709}"/>
              </a:ext>
            </a:extLst>
          </p:cNvPr>
          <p:cNvSpPr txBox="1"/>
          <p:nvPr/>
        </p:nvSpPr>
        <p:spPr>
          <a:xfrm>
            <a:off x="3843130" y="30104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B0EBA0-D2B4-864D-80E1-2765A2BC4CF0}"/>
              </a:ext>
            </a:extLst>
          </p:cNvPr>
          <p:cNvCxnSpPr>
            <a:cxnSpLocks/>
          </p:cNvCxnSpPr>
          <p:nvPr/>
        </p:nvCxnSpPr>
        <p:spPr>
          <a:xfrm>
            <a:off x="4077068" y="2893621"/>
            <a:ext cx="133016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6D3AC0C-DBAF-4044-BF0D-8F17A3433E30}"/>
              </a:ext>
            </a:extLst>
          </p:cNvPr>
          <p:cNvSpPr txBox="1"/>
          <p:nvPr/>
        </p:nvSpPr>
        <p:spPr>
          <a:xfrm>
            <a:off x="4571126" y="255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9EBF33-2375-6041-8EF9-B10F8ED774F5}"/>
              </a:ext>
            </a:extLst>
          </p:cNvPr>
          <p:cNvSpPr/>
          <p:nvPr/>
        </p:nvSpPr>
        <p:spPr>
          <a:xfrm>
            <a:off x="4006270" y="282027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591E75-0A61-0648-BD9F-2067DEB990DE}"/>
              </a:ext>
            </a:extLst>
          </p:cNvPr>
          <p:cNvSpPr/>
          <p:nvPr/>
        </p:nvSpPr>
        <p:spPr>
          <a:xfrm>
            <a:off x="4006144" y="4155900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BA95B3-39FF-5D4F-96E5-A35CCB387674}"/>
              </a:ext>
            </a:extLst>
          </p:cNvPr>
          <p:cNvCxnSpPr>
            <a:cxnSpLocks/>
          </p:cNvCxnSpPr>
          <p:nvPr/>
        </p:nvCxnSpPr>
        <p:spPr>
          <a:xfrm flipH="1" flipV="1">
            <a:off x="3637808" y="2790701"/>
            <a:ext cx="419921" cy="76987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B29F09E-72E4-1345-8F69-92572FD58F0C}"/>
              </a:ext>
            </a:extLst>
          </p:cNvPr>
          <p:cNvSpPr txBox="1"/>
          <p:nvPr/>
        </p:nvSpPr>
        <p:spPr>
          <a:xfrm>
            <a:off x="3588532" y="2992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83AEF9-9C4B-E443-9C42-22177FE21134}"/>
              </a:ext>
            </a:extLst>
          </p:cNvPr>
          <p:cNvCxnSpPr>
            <a:cxnSpLocks/>
          </p:cNvCxnSpPr>
          <p:nvPr/>
        </p:nvCxnSpPr>
        <p:spPr>
          <a:xfrm>
            <a:off x="3637808" y="2762305"/>
            <a:ext cx="176942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E897A9-7C5A-744A-B062-ADEDCB416D2D}"/>
              </a:ext>
            </a:extLst>
          </p:cNvPr>
          <p:cNvSpPr txBox="1"/>
          <p:nvPr/>
        </p:nvSpPr>
        <p:spPr>
          <a:xfrm>
            <a:off x="4124505" y="2463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43574C-B1A7-7D4B-AC45-BC2FE8E995F0}"/>
              </a:ext>
            </a:extLst>
          </p:cNvPr>
          <p:cNvSpPr/>
          <p:nvPr/>
        </p:nvSpPr>
        <p:spPr>
          <a:xfrm>
            <a:off x="3549615" y="2709678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EDB99-D573-8A4A-8CE3-A65B32FCB5BF}"/>
              </a:ext>
            </a:extLst>
          </p:cNvPr>
          <p:cNvSpPr/>
          <p:nvPr/>
        </p:nvSpPr>
        <p:spPr>
          <a:xfrm>
            <a:off x="3549614" y="424897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E24E45C-145C-D349-9297-5BA4BE9CF6AD}"/>
              </a:ext>
            </a:extLst>
          </p:cNvPr>
          <p:cNvSpPr/>
          <p:nvPr/>
        </p:nvSpPr>
        <p:spPr>
          <a:xfrm>
            <a:off x="3082903" y="2830088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4C8F6F-B2A6-9F49-9393-F1D1D47E90A8}"/>
              </a:ext>
            </a:extLst>
          </p:cNvPr>
          <p:cNvSpPr/>
          <p:nvPr/>
        </p:nvSpPr>
        <p:spPr>
          <a:xfrm>
            <a:off x="3079081" y="4167950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5658890-0ACC-8546-8130-8DACB3E9E0EB}"/>
              </a:ext>
            </a:extLst>
          </p:cNvPr>
          <p:cNvSpPr/>
          <p:nvPr/>
        </p:nvSpPr>
        <p:spPr>
          <a:xfrm>
            <a:off x="2635446" y="349662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B54EFC9-44E5-734A-87FF-CAFF1B602CB0}"/>
              </a:ext>
            </a:extLst>
          </p:cNvPr>
          <p:cNvSpPr/>
          <p:nvPr/>
        </p:nvSpPr>
        <p:spPr>
          <a:xfrm>
            <a:off x="2723413" y="2790701"/>
            <a:ext cx="1800088" cy="1567537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E2CE51-A87D-574E-87A1-B75B27676021}"/>
              </a:ext>
            </a:extLst>
          </p:cNvPr>
          <p:cNvSpPr txBox="1"/>
          <p:nvPr/>
        </p:nvSpPr>
        <p:spPr>
          <a:xfrm>
            <a:off x="4512671" y="349662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C6CAE7-E08F-E249-B53A-6B55BCBFE2CD}"/>
              </a:ext>
            </a:extLst>
          </p:cNvPr>
          <p:cNvSpPr txBox="1"/>
          <p:nvPr/>
        </p:nvSpPr>
        <p:spPr>
          <a:xfrm>
            <a:off x="8923433" y="3651201"/>
            <a:ext cx="14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P/LP  = 1/2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FD9B06C-EE21-314D-98D9-46B98527C469}"/>
              </a:ext>
            </a:extLst>
          </p:cNvPr>
          <p:cNvCxnSpPr>
            <a:cxnSpLocks/>
          </p:cNvCxnSpPr>
          <p:nvPr/>
        </p:nvCxnSpPr>
        <p:spPr>
          <a:xfrm>
            <a:off x="1760190" y="117318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425A006-0128-6F48-84B3-2F44E0C4D82D}"/>
              </a:ext>
            </a:extLst>
          </p:cNvPr>
          <p:cNvSpPr/>
          <p:nvPr/>
        </p:nvSpPr>
        <p:spPr>
          <a:xfrm>
            <a:off x="3089623" y="3496623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2890FA-4EA5-F34B-B320-42EBAE415DBF}"/>
              </a:ext>
            </a:extLst>
          </p:cNvPr>
          <p:cNvSpPr txBox="1"/>
          <p:nvPr/>
        </p:nvSpPr>
        <p:spPr>
          <a:xfrm>
            <a:off x="2905101" y="3543977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0ACA0A-6CFA-A34F-B06B-D5D3BB5C4C08}"/>
              </a:ext>
            </a:extLst>
          </p:cNvPr>
          <p:cNvSpPr txBox="1"/>
          <p:nvPr/>
        </p:nvSpPr>
        <p:spPr>
          <a:xfrm>
            <a:off x="8975065" y="4411018"/>
            <a:ext cx="85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Ellipse!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2FC828-872B-E249-BADC-508109462750}"/>
              </a:ext>
            </a:extLst>
          </p:cNvPr>
          <p:cNvSpPr txBox="1"/>
          <p:nvPr/>
        </p:nvSpPr>
        <p:spPr>
          <a:xfrm>
            <a:off x="8569526" y="292608"/>
            <a:ext cx="33360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Finding a conic using </a:t>
            </a:r>
          </a:p>
          <a:p>
            <a:r>
              <a:rPr lang="en-US" sz="2800" b="1" dirty="0"/>
              <a:t>the idea</a:t>
            </a:r>
          </a:p>
          <a:p>
            <a:r>
              <a:rPr lang="en-US" sz="2800" b="1" dirty="0"/>
              <a:t>of eccentricity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65D78A-80DB-8B4B-AB22-AD050C9255D4}"/>
              </a:ext>
            </a:extLst>
          </p:cNvPr>
          <p:cNvSpPr txBox="1"/>
          <p:nvPr/>
        </p:nvSpPr>
        <p:spPr>
          <a:xfrm>
            <a:off x="9113003" y="5098942"/>
            <a:ext cx="2908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symmetry, we could have </a:t>
            </a:r>
          </a:p>
          <a:p>
            <a:r>
              <a:rPr lang="en-US" dirty="0"/>
              <a:t>created the same ellipse</a:t>
            </a:r>
          </a:p>
          <a:p>
            <a:r>
              <a:rPr lang="en-US" dirty="0"/>
              <a:t>with another focal point and </a:t>
            </a:r>
          </a:p>
          <a:p>
            <a:r>
              <a:rPr lang="en-US" dirty="0"/>
              <a:t>another directrix</a:t>
            </a:r>
          </a:p>
        </p:txBody>
      </p:sp>
    </p:spTree>
    <p:extLst>
      <p:ext uri="{BB962C8B-B14F-4D97-AF65-F5344CB8AC3E}">
        <p14:creationId xmlns:p14="http://schemas.microsoft.com/office/powerpoint/2010/main" val="21531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 animBg="1"/>
      <p:bldP spid="23" grpId="0"/>
      <p:bldP spid="23" grpId="1"/>
      <p:bldP spid="24" grpId="0"/>
      <p:bldP spid="24" grpId="1"/>
      <p:bldP spid="27" grpId="0"/>
      <p:bldP spid="27" grpId="1"/>
      <p:bldP spid="30" grpId="0"/>
      <p:bldP spid="30" grpId="1"/>
      <p:bldP spid="31" grpId="0" animBg="1"/>
      <p:bldP spid="32" grpId="0" animBg="1"/>
      <p:bldP spid="35" grpId="0"/>
      <p:bldP spid="35" grpId="1"/>
      <p:bldP spid="38" grpId="0"/>
      <p:bldP spid="38" grpId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8" grpId="0" animBg="1"/>
      <p:bldP spid="49" grpId="0"/>
      <p:bldP spid="5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0478-483B-6D46-A5FF-4A16E664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Conic Sections?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C87F-3A53-3D40-BA60-46E207F5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199"/>
            <a:ext cx="10515600" cy="5273675"/>
          </a:xfrm>
        </p:spPr>
        <p:txBody>
          <a:bodyPr/>
          <a:lstStyle/>
          <a:p>
            <a:r>
              <a:rPr lang="en-US" dirty="0"/>
              <a:t>Geometric definition: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Conic sections are those geometric figures formed by the intersection of a plane and a </a:t>
            </a:r>
            <a:r>
              <a:rPr lang="en-US" i="1" dirty="0"/>
              <a:t>double</a:t>
            </a:r>
            <a:r>
              <a:rPr lang="en-US" dirty="0"/>
              <a:t> cone.   They are a “section of the cone.” </a:t>
            </a:r>
          </a:p>
        </p:txBody>
      </p:sp>
      <p:pic>
        <p:nvPicPr>
          <p:cNvPr id="1026" name="Picture 2" descr="Conic Sections | CK-12 Foundation">
            <a:extLst>
              <a:ext uri="{FF2B5EF4-FFF2-40B4-BE49-F238E27FC236}">
                <a16:creationId xmlns:a16="http://schemas.microsoft.com/office/drawing/2014/main" id="{A141EE89-6AC8-2242-B224-382C56BB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27487"/>
            <a:ext cx="7232650" cy="29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3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F16F4-D957-3C47-BD5D-47D5665CB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1" t="22222" r="17901" b="16049"/>
          <a:stretch/>
        </p:blipFill>
        <p:spPr>
          <a:xfrm>
            <a:off x="0" y="-2776"/>
            <a:ext cx="8370147" cy="68607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528A68-B57A-F342-BED2-07E122E2C7C4}"/>
              </a:ext>
            </a:extLst>
          </p:cNvPr>
          <p:cNvSpPr/>
          <p:nvPr/>
        </p:nvSpPr>
        <p:spPr>
          <a:xfrm>
            <a:off x="3982771" y="3496624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95692D-F545-9C4E-A7F2-9FC5C1B3CF64}"/>
              </a:ext>
            </a:extLst>
          </p:cNvPr>
          <p:cNvCxnSpPr>
            <a:cxnSpLocks/>
          </p:cNvCxnSpPr>
          <p:nvPr/>
        </p:nvCxnSpPr>
        <p:spPr>
          <a:xfrm>
            <a:off x="5437668" y="48307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1FF16C-62B6-E34B-8D25-F71FEBB3BB35}"/>
              </a:ext>
            </a:extLst>
          </p:cNvPr>
          <p:cNvSpPr txBox="1"/>
          <p:nvPr/>
        </p:nvSpPr>
        <p:spPr>
          <a:xfrm>
            <a:off x="8870623" y="28374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1B7F9-0747-014D-99D9-63998EEB096F}"/>
              </a:ext>
            </a:extLst>
          </p:cNvPr>
          <p:cNvSpPr txBox="1"/>
          <p:nvPr/>
        </p:nvSpPr>
        <p:spPr>
          <a:xfrm>
            <a:off x="3773329" y="348936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DCE42-3603-F040-9DB5-66B430E53106}"/>
              </a:ext>
            </a:extLst>
          </p:cNvPr>
          <p:cNvSpPr txBox="1"/>
          <p:nvPr/>
        </p:nvSpPr>
        <p:spPr>
          <a:xfrm>
            <a:off x="5437668" y="412036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2B75BD-6B48-544E-B99E-55C55126C3B4}"/>
              </a:ext>
            </a:extLst>
          </p:cNvPr>
          <p:cNvSpPr/>
          <p:nvPr/>
        </p:nvSpPr>
        <p:spPr>
          <a:xfrm>
            <a:off x="4652690" y="347364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A1B1E1-B25F-9048-AC7B-AC19FE6EAD6B}"/>
              </a:ext>
            </a:extLst>
          </p:cNvPr>
          <p:cNvCxnSpPr>
            <a:cxnSpLocks/>
          </p:cNvCxnSpPr>
          <p:nvPr/>
        </p:nvCxnSpPr>
        <p:spPr>
          <a:xfrm flipV="1">
            <a:off x="4115111" y="3552621"/>
            <a:ext cx="559715" cy="767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9F2D2D-D749-8D4F-BB44-CDD055088E37}"/>
              </a:ext>
            </a:extLst>
          </p:cNvPr>
          <p:cNvCxnSpPr>
            <a:cxnSpLocks/>
          </p:cNvCxnSpPr>
          <p:nvPr/>
        </p:nvCxnSpPr>
        <p:spPr>
          <a:xfrm flipV="1">
            <a:off x="4774557" y="3552899"/>
            <a:ext cx="663111" cy="76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669BC8-FE3E-9A45-95BB-10CD5A6B925F}"/>
              </a:ext>
            </a:extLst>
          </p:cNvPr>
          <p:cNvSpPr txBox="1"/>
          <p:nvPr/>
        </p:nvSpPr>
        <p:spPr>
          <a:xfrm>
            <a:off x="4221201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5C037-DD71-5B41-81C7-9062AD37D1B4}"/>
              </a:ext>
            </a:extLst>
          </p:cNvPr>
          <p:cNvSpPr txBox="1"/>
          <p:nvPr/>
        </p:nvSpPr>
        <p:spPr>
          <a:xfrm>
            <a:off x="4860480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383463-1A83-AC47-A38F-45B5553FFCBE}"/>
              </a:ext>
            </a:extLst>
          </p:cNvPr>
          <p:cNvCxnSpPr>
            <a:cxnSpLocks/>
          </p:cNvCxnSpPr>
          <p:nvPr/>
        </p:nvCxnSpPr>
        <p:spPr>
          <a:xfrm flipV="1">
            <a:off x="4077068" y="2790700"/>
            <a:ext cx="445451" cy="76219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CE1FAC-4D86-F343-A06B-CC42C0293709}"/>
              </a:ext>
            </a:extLst>
          </p:cNvPr>
          <p:cNvSpPr txBox="1"/>
          <p:nvPr/>
        </p:nvSpPr>
        <p:spPr>
          <a:xfrm>
            <a:off x="4124505" y="28582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B0EBA0-D2B4-864D-80E1-2765A2BC4CF0}"/>
              </a:ext>
            </a:extLst>
          </p:cNvPr>
          <p:cNvCxnSpPr>
            <a:cxnSpLocks/>
          </p:cNvCxnSpPr>
          <p:nvPr/>
        </p:nvCxnSpPr>
        <p:spPr>
          <a:xfrm>
            <a:off x="4559778" y="2762305"/>
            <a:ext cx="84745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6D3AC0C-DBAF-4044-BF0D-8F17A3433E30}"/>
              </a:ext>
            </a:extLst>
          </p:cNvPr>
          <p:cNvSpPr txBox="1"/>
          <p:nvPr/>
        </p:nvSpPr>
        <p:spPr>
          <a:xfrm>
            <a:off x="4688193" y="2421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9EBF33-2375-6041-8EF9-B10F8ED774F5}"/>
              </a:ext>
            </a:extLst>
          </p:cNvPr>
          <p:cNvSpPr/>
          <p:nvPr/>
        </p:nvSpPr>
        <p:spPr>
          <a:xfrm>
            <a:off x="4441496" y="2692328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591E75-0A61-0648-BD9F-2067DEB990DE}"/>
              </a:ext>
            </a:extLst>
          </p:cNvPr>
          <p:cNvSpPr/>
          <p:nvPr/>
        </p:nvSpPr>
        <p:spPr>
          <a:xfrm>
            <a:off x="4463885" y="4240547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BA95B3-39FF-5D4F-96E5-A35CCB387674}"/>
              </a:ext>
            </a:extLst>
          </p:cNvPr>
          <p:cNvCxnSpPr>
            <a:cxnSpLocks/>
            <a:endCxn id="39" idx="4"/>
          </p:cNvCxnSpPr>
          <p:nvPr/>
        </p:nvCxnSpPr>
        <p:spPr>
          <a:xfrm flipV="1">
            <a:off x="4057730" y="2544117"/>
            <a:ext cx="233292" cy="10164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B29F09E-72E4-1345-8F69-92572FD58F0C}"/>
              </a:ext>
            </a:extLst>
          </p:cNvPr>
          <p:cNvSpPr txBox="1"/>
          <p:nvPr/>
        </p:nvSpPr>
        <p:spPr>
          <a:xfrm>
            <a:off x="3922774" y="2843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83AEF9-9C4B-E443-9C42-22177FE21134}"/>
              </a:ext>
            </a:extLst>
          </p:cNvPr>
          <p:cNvCxnSpPr>
            <a:cxnSpLocks/>
          </p:cNvCxnSpPr>
          <p:nvPr/>
        </p:nvCxnSpPr>
        <p:spPr>
          <a:xfrm>
            <a:off x="4372044" y="2427316"/>
            <a:ext cx="106562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E897A9-7C5A-744A-B062-ADEDCB416D2D}"/>
              </a:ext>
            </a:extLst>
          </p:cNvPr>
          <p:cNvSpPr txBox="1"/>
          <p:nvPr/>
        </p:nvSpPr>
        <p:spPr>
          <a:xfrm>
            <a:off x="4746026" y="2093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43574C-B1A7-7D4B-AC45-BC2FE8E995F0}"/>
              </a:ext>
            </a:extLst>
          </p:cNvPr>
          <p:cNvSpPr/>
          <p:nvPr/>
        </p:nvSpPr>
        <p:spPr>
          <a:xfrm>
            <a:off x="4209999" y="2382072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EDB99-D573-8A4A-8CE3-A65B32FCB5BF}"/>
              </a:ext>
            </a:extLst>
          </p:cNvPr>
          <p:cNvSpPr/>
          <p:nvPr/>
        </p:nvSpPr>
        <p:spPr>
          <a:xfrm>
            <a:off x="4205686" y="4593020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E24E45C-145C-D349-9297-5BA4BE9CF6AD}"/>
              </a:ext>
            </a:extLst>
          </p:cNvPr>
          <p:cNvSpPr/>
          <p:nvPr/>
        </p:nvSpPr>
        <p:spPr>
          <a:xfrm>
            <a:off x="3992594" y="2138057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4C8F6F-B2A6-9F49-9393-F1D1D47E90A8}"/>
              </a:ext>
            </a:extLst>
          </p:cNvPr>
          <p:cNvSpPr/>
          <p:nvPr/>
        </p:nvSpPr>
        <p:spPr>
          <a:xfrm>
            <a:off x="3982771" y="4846995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E2CE51-A87D-574E-87A1-B75B27676021}"/>
              </a:ext>
            </a:extLst>
          </p:cNvPr>
          <p:cNvSpPr txBox="1"/>
          <p:nvPr/>
        </p:nvSpPr>
        <p:spPr>
          <a:xfrm>
            <a:off x="4700308" y="348936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C6CAE7-E08F-E249-B53A-6B55BCBFE2CD}"/>
              </a:ext>
            </a:extLst>
          </p:cNvPr>
          <p:cNvSpPr txBox="1"/>
          <p:nvPr/>
        </p:nvSpPr>
        <p:spPr>
          <a:xfrm>
            <a:off x="8923433" y="3651201"/>
            <a:ext cx="11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P/LP  =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0ACA0A-6CFA-A34F-B06B-D5D3BB5C4C08}"/>
              </a:ext>
            </a:extLst>
          </p:cNvPr>
          <p:cNvSpPr txBox="1"/>
          <p:nvPr/>
        </p:nvSpPr>
        <p:spPr>
          <a:xfrm>
            <a:off x="8975065" y="4411018"/>
            <a:ext cx="10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Parabola!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78940DB-1F6A-544F-9EB5-E4C2D1F283F8}"/>
              </a:ext>
            </a:extLst>
          </p:cNvPr>
          <p:cNvSpPr/>
          <p:nvPr/>
        </p:nvSpPr>
        <p:spPr>
          <a:xfrm>
            <a:off x="3771186" y="506846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7978D56-CED3-BE48-9416-90A8C9A0616B}"/>
              </a:ext>
            </a:extLst>
          </p:cNvPr>
          <p:cNvSpPr/>
          <p:nvPr/>
        </p:nvSpPr>
        <p:spPr>
          <a:xfrm>
            <a:off x="3769043" y="1899042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A40484B-A30B-FE46-B4C2-8F6E945EE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35" y="1771074"/>
            <a:ext cx="3162446" cy="356309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7708908-962E-2149-BE6F-31AF7CDC32AB}"/>
              </a:ext>
            </a:extLst>
          </p:cNvPr>
          <p:cNvSpPr txBox="1"/>
          <p:nvPr/>
        </p:nvSpPr>
        <p:spPr>
          <a:xfrm>
            <a:off x="8569526" y="292608"/>
            <a:ext cx="33360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Finding a conic using </a:t>
            </a:r>
          </a:p>
          <a:p>
            <a:r>
              <a:rPr lang="en-US" sz="2800" b="1" dirty="0"/>
              <a:t>the idea</a:t>
            </a:r>
          </a:p>
          <a:p>
            <a:r>
              <a:rPr lang="en-US" sz="2800" b="1" dirty="0"/>
              <a:t>of eccentricity</a:t>
            </a:r>
          </a:p>
        </p:txBody>
      </p:sp>
    </p:spTree>
    <p:extLst>
      <p:ext uri="{BB962C8B-B14F-4D97-AF65-F5344CB8AC3E}">
        <p14:creationId xmlns:p14="http://schemas.microsoft.com/office/powerpoint/2010/main" val="15668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 animBg="1"/>
      <p:bldP spid="23" grpId="0"/>
      <p:bldP spid="23" grpId="1"/>
      <p:bldP spid="24" grpId="0"/>
      <p:bldP spid="24" grpId="1"/>
      <p:bldP spid="27" grpId="0"/>
      <p:bldP spid="27" grpId="1"/>
      <p:bldP spid="30" grpId="0"/>
      <p:bldP spid="30" grpId="1"/>
      <p:bldP spid="31" grpId="0" animBg="1"/>
      <p:bldP spid="32" grpId="0" animBg="1"/>
      <p:bldP spid="35" grpId="0"/>
      <p:bldP spid="35" grpId="1"/>
      <p:bldP spid="38" grpId="0"/>
      <p:bldP spid="38" grpId="1"/>
      <p:bldP spid="39" grpId="0" animBg="1"/>
      <p:bldP spid="40" grpId="0" animBg="1"/>
      <p:bldP spid="41" grpId="0" animBg="1"/>
      <p:bldP spid="42" grpId="0" animBg="1"/>
      <p:bldP spid="45" grpId="0"/>
      <p:bldP spid="46" grpId="0"/>
      <p:bldP spid="50" grpId="0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F16F4-D957-3C47-BD5D-47D5665CB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1" t="22222" r="17901" b="16049"/>
          <a:stretch/>
        </p:blipFill>
        <p:spPr>
          <a:xfrm>
            <a:off x="0" y="-2776"/>
            <a:ext cx="8370147" cy="68607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528A68-B57A-F342-BED2-07E122E2C7C4}"/>
              </a:ext>
            </a:extLst>
          </p:cNvPr>
          <p:cNvSpPr/>
          <p:nvPr/>
        </p:nvSpPr>
        <p:spPr>
          <a:xfrm>
            <a:off x="3982771" y="3496624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95692D-F545-9C4E-A7F2-9FC5C1B3CF64}"/>
              </a:ext>
            </a:extLst>
          </p:cNvPr>
          <p:cNvCxnSpPr>
            <a:cxnSpLocks/>
          </p:cNvCxnSpPr>
          <p:nvPr/>
        </p:nvCxnSpPr>
        <p:spPr>
          <a:xfrm>
            <a:off x="5437668" y="48307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1FF16C-62B6-E34B-8D25-F71FEBB3BB35}"/>
              </a:ext>
            </a:extLst>
          </p:cNvPr>
          <p:cNvSpPr txBox="1"/>
          <p:nvPr/>
        </p:nvSpPr>
        <p:spPr>
          <a:xfrm>
            <a:off x="8870623" y="28374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1B7F9-0747-014D-99D9-63998EEB096F}"/>
              </a:ext>
            </a:extLst>
          </p:cNvPr>
          <p:cNvSpPr txBox="1"/>
          <p:nvPr/>
        </p:nvSpPr>
        <p:spPr>
          <a:xfrm>
            <a:off x="3766882" y="354993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DCE42-3603-F040-9DB5-66B430E53106}"/>
              </a:ext>
            </a:extLst>
          </p:cNvPr>
          <p:cNvSpPr txBox="1"/>
          <p:nvPr/>
        </p:nvSpPr>
        <p:spPr>
          <a:xfrm>
            <a:off x="5437668" y="412036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2B75BD-6B48-544E-B99E-55C55126C3B4}"/>
              </a:ext>
            </a:extLst>
          </p:cNvPr>
          <p:cNvSpPr/>
          <p:nvPr/>
        </p:nvSpPr>
        <p:spPr>
          <a:xfrm>
            <a:off x="4897920" y="348487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A1B1E1-B25F-9048-AC7B-AC19FE6EAD6B}"/>
              </a:ext>
            </a:extLst>
          </p:cNvPr>
          <p:cNvCxnSpPr>
            <a:cxnSpLocks/>
          </p:cNvCxnSpPr>
          <p:nvPr/>
        </p:nvCxnSpPr>
        <p:spPr>
          <a:xfrm flipV="1">
            <a:off x="4148213" y="3556167"/>
            <a:ext cx="812158" cy="1463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9F2D2D-D749-8D4F-BB44-CDD055088E37}"/>
              </a:ext>
            </a:extLst>
          </p:cNvPr>
          <p:cNvCxnSpPr>
            <a:cxnSpLocks/>
          </p:cNvCxnSpPr>
          <p:nvPr/>
        </p:nvCxnSpPr>
        <p:spPr>
          <a:xfrm>
            <a:off x="4989879" y="3564594"/>
            <a:ext cx="46037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669BC8-FE3E-9A45-95BB-10CD5A6B925F}"/>
              </a:ext>
            </a:extLst>
          </p:cNvPr>
          <p:cNvSpPr txBox="1"/>
          <p:nvPr/>
        </p:nvSpPr>
        <p:spPr>
          <a:xfrm>
            <a:off x="4376960" y="3275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5C037-DD71-5B41-81C7-9062AD37D1B4}"/>
              </a:ext>
            </a:extLst>
          </p:cNvPr>
          <p:cNvSpPr txBox="1"/>
          <p:nvPr/>
        </p:nvSpPr>
        <p:spPr>
          <a:xfrm>
            <a:off x="5069223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383463-1A83-AC47-A38F-45B5553FFCBE}"/>
              </a:ext>
            </a:extLst>
          </p:cNvPr>
          <p:cNvCxnSpPr>
            <a:cxnSpLocks/>
          </p:cNvCxnSpPr>
          <p:nvPr/>
        </p:nvCxnSpPr>
        <p:spPr>
          <a:xfrm flipV="1">
            <a:off x="4067602" y="2775647"/>
            <a:ext cx="849331" cy="7622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CE1FAC-4D86-F343-A06B-CC42C0293709}"/>
              </a:ext>
            </a:extLst>
          </p:cNvPr>
          <p:cNvSpPr txBox="1"/>
          <p:nvPr/>
        </p:nvSpPr>
        <p:spPr>
          <a:xfrm>
            <a:off x="4403449" y="2782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B0EBA0-D2B4-864D-80E1-2765A2BC4CF0}"/>
              </a:ext>
            </a:extLst>
          </p:cNvPr>
          <p:cNvCxnSpPr>
            <a:cxnSpLocks/>
          </p:cNvCxnSpPr>
          <p:nvPr/>
        </p:nvCxnSpPr>
        <p:spPr>
          <a:xfrm flipV="1">
            <a:off x="4885480" y="2765468"/>
            <a:ext cx="564774" cy="59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6D3AC0C-DBAF-4044-BF0D-8F17A3433E30}"/>
              </a:ext>
            </a:extLst>
          </p:cNvPr>
          <p:cNvSpPr txBox="1"/>
          <p:nvPr/>
        </p:nvSpPr>
        <p:spPr>
          <a:xfrm>
            <a:off x="5038275" y="24483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9EBF33-2375-6041-8EF9-B10F8ED774F5}"/>
              </a:ext>
            </a:extLst>
          </p:cNvPr>
          <p:cNvSpPr/>
          <p:nvPr/>
        </p:nvSpPr>
        <p:spPr>
          <a:xfrm>
            <a:off x="4806689" y="2701826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591E75-0A61-0648-BD9F-2067DEB990DE}"/>
              </a:ext>
            </a:extLst>
          </p:cNvPr>
          <p:cNvSpPr/>
          <p:nvPr/>
        </p:nvSpPr>
        <p:spPr>
          <a:xfrm>
            <a:off x="4803359" y="4296337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BA95B3-39FF-5D4F-96E5-A35CCB387674}"/>
              </a:ext>
            </a:extLst>
          </p:cNvPr>
          <p:cNvCxnSpPr>
            <a:cxnSpLocks/>
          </p:cNvCxnSpPr>
          <p:nvPr/>
        </p:nvCxnSpPr>
        <p:spPr>
          <a:xfrm flipV="1">
            <a:off x="4057730" y="2394231"/>
            <a:ext cx="701623" cy="11663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B29F09E-72E4-1345-8F69-92572FD58F0C}"/>
              </a:ext>
            </a:extLst>
          </p:cNvPr>
          <p:cNvSpPr txBox="1"/>
          <p:nvPr/>
        </p:nvSpPr>
        <p:spPr>
          <a:xfrm>
            <a:off x="4275090" y="2567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83AEF9-9C4B-E443-9C42-22177FE21134}"/>
              </a:ext>
            </a:extLst>
          </p:cNvPr>
          <p:cNvCxnSpPr>
            <a:cxnSpLocks/>
          </p:cNvCxnSpPr>
          <p:nvPr/>
        </p:nvCxnSpPr>
        <p:spPr>
          <a:xfrm>
            <a:off x="4759353" y="2427316"/>
            <a:ext cx="67831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E897A9-7C5A-744A-B062-ADEDCB416D2D}"/>
              </a:ext>
            </a:extLst>
          </p:cNvPr>
          <p:cNvSpPr txBox="1"/>
          <p:nvPr/>
        </p:nvSpPr>
        <p:spPr>
          <a:xfrm>
            <a:off x="4951760" y="20988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43574C-B1A7-7D4B-AC45-BC2FE8E995F0}"/>
              </a:ext>
            </a:extLst>
          </p:cNvPr>
          <p:cNvSpPr/>
          <p:nvPr/>
        </p:nvSpPr>
        <p:spPr>
          <a:xfrm>
            <a:off x="4672769" y="2306106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EDB99-D573-8A4A-8CE3-A65B32FCB5BF}"/>
              </a:ext>
            </a:extLst>
          </p:cNvPr>
          <p:cNvSpPr/>
          <p:nvPr/>
        </p:nvSpPr>
        <p:spPr>
          <a:xfrm>
            <a:off x="4665551" y="468958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E24E45C-145C-D349-9297-5BA4BE9CF6AD}"/>
              </a:ext>
            </a:extLst>
          </p:cNvPr>
          <p:cNvSpPr/>
          <p:nvPr/>
        </p:nvSpPr>
        <p:spPr>
          <a:xfrm>
            <a:off x="4460137" y="1746947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4C8F6F-B2A6-9F49-9393-F1D1D47E90A8}"/>
              </a:ext>
            </a:extLst>
          </p:cNvPr>
          <p:cNvSpPr/>
          <p:nvPr/>
        </p:nvSpPr>
        <p:spPr>
          <a:xfrm>
            <a:off x="4441311" y="523051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E2CE51-A87D-574E-87A1-B75B27676021}"/>
              </a:ext>
            </a:extLst>
          </p:cNvPr>
          <p:cNvSpPr txBox="1"/>
          <p:nvPr/>
        </p:nvSpPr>
        <p:spPr>
          <a:xfrm>
            <a:off x="4933134" y="349662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C6CAE7-E08F-E249-B53A-6B55BCBFE2CD}"/>
              </a:ext>
            </a:extLst>
          </p:cNvPr>
          <p:cNvSpPr txBox="1"/>
          <p:nvPr/>
        </p:nvSpPr>
        <p:spPr>
          <a:xfrm>
            <a:off x="8923433" y="3651201"/>
            <a:ext cx="11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P/LP  =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0ACA0A-6CFA-A34F-B06B-D5D3BB5C4C08}"/>
              </a:ext>
            </a:extLst>
          </p:cNvPr>
          <p:cNvSpPr txBox="1"/>
          <p:nvPr/>
        </p:nvSpPr>
        <p:spPr>
          <a:xfrm>
            <a:off x="8975065" y="441101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Hyperbola!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78940DB-1F6A-544F-9EB5-E4C2D1F283F8}"/>
              </a:ext>
            </a:extLst>
          </p:cNvPr>
          <p:cNvSpPr/>
          <p:nvPr/>
        </p:nvSpPr>
        <p:spPr>
          <a:xfrm>
            <a:off x="4214915" y="573521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7978D56-CED3-BE48-9416-90A8C9A0616B}"/>
              </a:ext>
            </a:extLst>
          </p:cNvPr>
          <p:cNvSpPr/>
          <p:nvPr/>
        </p:nvSpPr>
        <p:spPr>
          <a:xfrm>
            <a:off x="4235930" y="1199132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39ADF16-2BCC-F04F-87B5-AA198ECC6651}"/>
              </a:ext>
            </a:extLst>
          </p:cNvPr>
          <p:cNvSpPr/>
          <p:nvPr/>
        </p:nvSpPr>
        <p:spPr>
          <a:xfrm>
            <a:off x="3983454" y="620829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7B978B8-3204-F043-AB7E-CA81FE6FFA69}"/>
              </a:ext>
            </a:extLst>
          </p:cNvPr>
          <p:cNvSpPr/>
          <p:nvPr/>
        </p:nvSpPr>
        <p:spPr>
          <a:xfrm>
            <a:off x="3989598" y="756631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28AD5E2-CF21-AE42-9D65-50AC1D2214BF}"/>
              </a:ext>
            </a:extLst>
          </p:cNvPr>
          <p:cNvSpPr/>
          <p:nvPr/>
        </p:nvSpPr>
        <p:spPr>
          <a:xfrm>
            <a:off x="6723694" y="3466782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0807CF-D01B-FA44-89BB-37EB138C20D6}"/>
              </a:ext>
            </a:extLst>
          </p:cNvPr>
          <p:cNvSpPr/>
          <p:nvPr/>
        </p:nvSpPr>
        <p:spPr>
          <a:xfrm>
            <a:off x="6830561" y="267542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A69F4DD-CDDC-B542-B524-82C3A713C757}"/>
              </a:ext>
            </a:extLst>
          </p:cNvPr>
          <p:cNvSpPr/>
          <p:nvPr/>
        </p:nvSpPr>
        <p:spPr>
          <a:xfrm>
            <a:off x="6844344" y="429567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0472756-F303-594B-8E7F-FF020AEE3ED9}"/>
              </a:ext>
            </a:extLst>
          </p:cNvPr>
          <p:cNvSpPr/>
          <p:nvPr/>
        </p:nvSpPr>
        <p:spPr>
          <a:xfrm>
            <a:off x="6952294" y="465445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D11F059-CC35-6246-892F-EED304F4AD76}"/>
              </a:ext>
            </a:extLst>
          </p:cNvPr>
          <p:cNvSpPr/>
          <p:nvPr/>
        </p:nvSpPr>
        <p:spPr>
          <a:xfrm>
            <a:off x="6925366" y="2278889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22AB11-7786-2A45-B463-3E2EEFF6ED13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4148213" y="3547805"/>
            <a:ext cx="2575481" cy="2925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8D6EF3C-0575-1A45-81E2-48C1D2AD001F}"/>
              </a:ext>
            </a:extLst>
          </p:cNvPr>
          <p:cNvSpPr txBox="1"/>
          <p:nvPr/>
        </p:nvSpPr>
        <p:spPr>
          <a:xfrm>
            <a:off x="5692356" y="32591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7D5793-242C-4B41-A861-105BCE6344B6}"/>
              </a:ext>
            </a:extLst>
          </p:cNvPr>
          <p:cNvCxnSpPr>
            <a:cxnSpLocks/>
          </p:cNvCxnSpPr>
          <p:nvPr/>
        </p:nvCxnSpPr>
        <p:spPr>
          <a:xfrm flipV="1">
            <a:off x="5463567" y="3628236"/>
            <a:ext cx="1290766" cy="193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84D1E79-0310-C04F-9217-0894E2EC3CD0}"/>
              </a:ext>
            </a:extLst>
          </p:cNvPr>
          <p:cNvSpPr txBox="1"/>
          <p:nvPr/>
        </p:nvSpPr>
        <p:spPr>
          <a:xfrm>
            <a:off x="5938773" y="35561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CF35FB-9F24-1A44-B30A-7DB631D610E8}"/>
              </a:ext>
            </a:extLst>
          </p:cNvPr>
          <p:cNvCxnSpPr>
            <a:cxnSpLocks/>
            <a:endCxn id="49" idx="3"/>
          </p:cNvCxnSpPr>
          <p:nvPr/>
        </p:nvCxnSpPr>
        <p:spPr>
          <a:xfrm flipV="1">
            <a:off x="4171284" y="2813737"/>
            <a:ext cx="2683008" cy="72411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1BAB734-5735-D04B-AA75-E2E47F49018C}"/>
              </a:ext>
            </a:extLst>
          </p:cNvPr>
          <p:cNvSpPr txBox="1"/>
          <p:nvPr/>
        </p:nvSpPr>
        <p:spPr>
          <a:xfrm>
            <a:off x="5846469" y="2687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7968A4C-239C-9B45-B351-FFD386C569C3}"/>
              </a:ext>
            </a:extLst>
          </p:cNvPr>
          <p:cNvCxnSpPr>
            <a:cxnSpLocks/>
          </p:cNvCxnSpPr>
          <p:nvPr/>
        </p:nvCxnSpPr>
        <p:spPr>
          <a:xfrm flipV="1">
            <a:off x="5504098" y="2768997"/>
            <a:ext cx="1290766" cy="193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78EAE8-E2BD-0D4E-A40D-FCBE5D237B8C}"/>
              </a:ext>
            </a:extLst>
          </p:cNvPr>
          <p:cNvSpPr txBox="1"/>
          <p:nvPr/>
        </p:nvSpPr>
        <p:spPr>
          <a:xfrm>
            <a:off x="5977641" y="24253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6.5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1A8FE176-6936-8A4B-9173-7DF311B2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649" y="1908992"/>
            <a:ext cx="3482533" cy="3338566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1CAFDE3-4701-854F-BF8B-A24CB39B9F4A}"/>
              </a:ext>
            </a:extLst>
          </p:cNvPr>
          <p:cNvCxnSpPr>
            <a:cxnSpLocks/>
          </p:cNvCxnSpPr>
          <p:nvPr/>
        </p:nvCxnSpPr>
        <p:spPr>
          <a:xfrm>
            <a:off x="6342362" y="-54443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3DB42559-A76F-2D42-977F-E97B849DBAA9}"/>
              </a:ext>
            </a:extLst>
          </p:cNvPr>
          <p:cNvSpPr/>
          <p:nvPr/>
        </p:nvSpPr>
        <p:spPr>
          <a:xfrm>
            <a:off x="7625080" y="3475144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757576-3AD4-5840-A963-19B20E71E233}"/>
              </a:ext>
            </a:extLst>
          </p:cNvPr>
          <p:cNvSpPr txBox="1"/>
          <p:nvPr/>
        </p:nvSpPr>
        <p:spPr>
          <a:xfrm>
            <a:off x="8569526" y="292608"/>
            <a:ext cx="33360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Finding a conic using </a:t>
            </a:r>
          </a:p>
          <a:p>
            <a:r>
              <a:rPr lang="en-US" sz="2800" b="1" dirty="0"/>
              <a:t>the idea</a:t>
            </a:r>
          </a:p>
          <a:p>
            <a:r>
              <a:rPr lang="en-US" sz="2800" b="1" dirty="0"/>
              <a:t>of eccentricity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84B261-4F91-2B4D-A444-C13C393F2602}"/>
              </a:ext>
            </a:extLst>
          </p:cNvPr>
          <p:cNvSpPr txBox="1"/>
          <p:nvPr/>
        </p:nvSpPr>
        <p:spPr>
          <a:xfrm>
            <a:off x="9113003" y="5098942"/>
            <a:ext cx="2908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symmetry, we could have </a:t>
            </a:r>
          </a:p>
          <a:p>
            <a:r>
              <a:rPr lang="en-US" dirty="0"/>
              <a:t>created the </a:t>
            </a:r>
            <a:r>
              <a:rPr lang="en-US"/>
              <a:t>same hyperbola</a:t>
            </a:r>
            <a:endParaRPr lang="en-US" dirty="0"/>
          </a:p>
          <a:p>
            <a:r>
              <a:rPr lang="en-US" dirty="0"/>
              <a:t>with another focal point and </a:t>
            </a:r>
          </a:p>
          <a:p>
            <a:r>
              <a:rPr lang="en-US" dirty="0"/>
              <a:t>another directrix</a:t>
            </a:r>
          </a:p>
        </p:txBody>
      </p:sp>
    </p:spTree>
    <p:extLst>
      <p:ext uri="{BB962C8B-B14F-4D97-AF65-F5344CB8AC3E}">
        <p14:creationId xmlns:p14="http://schemas.microsoft.com/office/powerpoint/2010/main" val="22135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 animBg="1"/>
      <p:bldP spid="23" grpId="0"/>
      <p:bldP spid="23" grpId="1"/>
      <p:bldP spid="24" grpId="0"/>
      <p:bldP spid="24" grpId="1"/>
      <p:bldP spid="27" grpId="0"/>
      <p:bldP spid="27" grpId="1"/>
      <p:bldP spid="30" grpId="0"/>
      <p:bldP spid="30" grpId="1"/>
      <p:bldP spid="31" grpId="0" animBg="1"/>
      <p:bldP spid="32" grpId="0" animBg="1"/>
      <p:bldP spid="35" grpId="0"/>
      <p:bldP spid="35" grpId="1"/>
      <p:bldP spid="38" grpId="0"/>
      <p:bldP spid="38" grpId="1"/>
      <p:bldP spid="39" grpId="0" animBg="1"/>
      <p:bldP spid="40" grpId="0" animBg="1"/>
      <p:bldP spid="41" grpId="0" animBg="1"/>
      <p:bldP spid="42" grpId="0" animBg="1"/>
      <p:bldP spid="45" grpId="0"/>
      <p:bldP spid="46" grpId="0"/>
      <p:bldP spid="50" grpId="0"/>
      <p:bldP spid="51" grpId="0" animBg="1"/>
      <p:bldP spid="52" grpId="0" animBg="1"/>
      <p:bldP spid="43" grpId="0" animBg="1"/>
      <p:bldP spid="44" grpId="0" animBg="1"/>
      <p:bldP spid="48" grpId="0" animBg="1"/>
      <p:bldP spid="49" grpId="0" animBg="1"/>
      <p:bldP spid="54" grpId="0" animBg="1"/>
      <p:bldP spid="55" grpId="0" animBg="1"/>
      <p:bldP spid="57" grpId="0" animBg="1"/>
      <p:bldP spid="59" grpId="0"/>
      <p:bldP spid="59" grpId="1"/>
      <p:bldP spid="61" grpId="0"/>
      <p:bldP spid="61" grpId="1"/>
      <p:bldP spid="63" grpId="0"/>
      <p:bldP spid="63" grpId="1"/>
      <p:bldP spid="65" grpId="0"/>
      <p:bldP spid="65" grpId="1"/>
      <p:bldP spid="70" grpId="0" animBg="1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a locus of points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“common” definitions of distance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Algebraically</a:t>
            </a:r>
          </a:p>
          <a:p>
            <a:pPr lvl="1"/>
            <a:r>
              <a:rPr lang="en-US" dirty="0"/>
              <a:t>Conic sections are planar curves that fit the definition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</a:t>
            </a:r>
            <a:r>
              <a:rPr lang="en-US" b="1" dirty="0" err="1">
                <a:solidFill>
                  <a:srgbClr val="7030A0"/>
                </a:solidFill>
              </a:rPr>
              <a:t>Bxy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</a:t>
            </a:r>
            <a:r>
              <a:rPr lang="en-US" dirty="0"/>
              <a:t>where A, B, and C not all zero</a:t>
            </a:r>
          </a:p>
        </p:txBody>
      </p:sp>
    </p:spTree>
    <p:extLst>
      <p:ext uri="{BB962C8B-B14F-4D97-AF65-F5344CB8AC3E}">
        <p14:creationId xmlns:p14="http://schemas.microsoft.com/office/powerpoint/2010/main" val="2375479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AFD9-99CD-1C41-856B-A2C519CD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90" y="275100"/>
            <a:ext cx="11034010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 definitions:  Circle, center (</a:t>
            </a:r>
            <a:r>
              <a:rPr lang="en-US" sz="3200" b="1" dirty="0" err="1"/>
              <a:t>h,k</a:t>
            </a:r>
            <a:r>
              <a:rPr lang="en-US" sz="3200" b="1" dirty="0"/>
              <a:t>)</a:t>
            </a:r>
            <a:br>
              <a:rPr lang="en-US" sz="3200" b="1" dirty="0"/>
            </a:br>
            <a:r>
              <a:rPr lang="en-US" sz="2000" b="1" dirty="0"/>
              <a:t>“distance from P to Center, O,  is constant radius”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74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lvl="8"/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r</a:t>
                </a:r>
                <a:r>
                  <a:rPr lang="en-US" sz="2400" b="1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24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4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r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0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–2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/>
                  <a:t>0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baseline="3000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baseline="3000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𝒉𝒙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baseline="3000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baseline="3000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baseline="3000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/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olidFill>
                      <a:srgbClr val="7030A0"/>
                    </a:solidFill>
                  </a:rPr>
                  <a:t>0 = A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𝑩𝒙𝒚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𝑪𝒚</m:t>
                    </m:r>
                    <m:r>
                      <a:rPr lang="en-US" b="1" i="1" baseline="30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𝑬𝒚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where A = 1, B = 0, C = 1, D = –2h, E = –2k F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3657600" lvl="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742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E04871-C883-E445-9A43-530A7414C9D0}"/>
                  </a:ext>
                </a:extLst>
              </p:cNvPr>
              <p:cNvSpPr txBox="1"/>
              <p:nvPr/>
            </p:nvSpPr>
            <p:spPr>
              <a:xfrm>
                <a:off x="5406555" y="1471662"/>
                <a:ext cx="3020379" cy="981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 distance formula</a:t>
                </a:r>
              </a:p>
              <a:p>
                <a:endParaRPr lang="en-US" dirty="0"/>
              </a:p>
              <a:p>
                <a:r>
                  <a:rPr lang="en-US" dirty="0"/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E04871-C883-E445-9A43-530A7414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555" y="1471662"/>
                <a:ext cx="3020379" cy="981744"/>
              </a:xfrm>
              <a:prstGeom prst="rect">
                <a:avLst/>
              </a:prstGeom>
              <a:blipFill>
                <a:blip r:embed="rId3"/>
                <a:stretch>
                  <a:fillRect l="-1674"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35655D9-1247-3943-869C-71020FA3E239}"/>
              </a:ext>
            </a:extLst>
          </p:cNvPr>
          <p:cNvGrpSpPr/>
          <p:nvPr/>
        </p:nvGrpSpPr>
        <p:grpSpPr>
          <a:xfrm>
            <a:off x="838200" y="2650700"/>
            <a:ext cx="3686175" cy="3325872"/>
            <a:chOff x="838200" y="2650700"/>
            <a:chExt cx="3686175" cy="3325872"/>
          </a:xfrm>
        </p:grpSpPr>
        <p:pic>
          <p:nvPicPr>
            <p:cNvPr id="4" name="Picture 4" descr="Equations of Circles">
              <a:extLst>
                <a:ext uri="{FF2B5EF4-FFF2-40B4-BE49-F238E27FC236}">
                  <a16:creationId xmlns:a16="http://schemas.microsoft.com/office/drawing/2014/main" id="{2EBD584E-382B-164C-860F-43D3A9A7E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650700"/>
              <a:ext cx="3686175" cy="332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5F9432-00F7-044C-8B5C-C488B6A0BF7C}"/>
                </a:ext>
              </a:extLst>
            </p:cNvPr>
            <p:cNvSpPr txBox="1"/>
            <p:nvPr/>
          </p:nvSpPr>
          <p:spPr>
            <a:xfrm>
              <a:off x="3333136" y="2890684"/>
              <a:ext cx="309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7B1EA8-6816-BC44-8D25-DB2BBA82811D}"/>
                </a:ext>
              </a:extLst>
            </p:cNvPr>
            <p:cNvSpPr txBox="1"/>
            <p:nvPr/>
          </p:nvSpPr>
          <p:spPr>
            <a:xfrm>
              <a:off x="2371571" y="3944304"/>
              <a:ext cx="309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2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6A1E-29FC-1049-B2BB-B48B72A6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6581"/>
            <a:ext cx="10515600" cy="576984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math team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2E7D80-93F6-7942-9E0A-7CF67D5F8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3625"/>
                <a:ext cx="10515600" cy="618230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All conics can be expressed algebraically as 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		0 = A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𝑩𝒙𝒚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𝑪𝒚</m:t>
                    </m:r>
                    <m:r>
                      <a:rPr lang="en-US" sz="20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𝑫𝒙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𝑬𝒚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Do so for a circle centered at (5,1) with a radius of 4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Solution 1:  write out vertex form of a circle and do the algebra</a:t>
                </a:r>
              </a:p>
              <a:p>
                <a:pPr lvl="8"/>
                <a:r>
                  <a:rPr lang="en-US" sz="2000" dirty="0"/>
                  <a:t>			</a:t>
                </a: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olidFill>
                      <a:srgbClr val="7030A0"/>
                    </a:solidFill>
                  </a:rPr>
                  <a:t>4</a:t>
                </a:r>
                <a:r>
                  <a:rPr lang="en-US" b="1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baseline="30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16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0 =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–2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</a:p>
              <a:p>
                <a:pPr marL="0" indent="0">
                  <a:buNone/>
                </a:pPr>
                <a:r>
                  <a:rPr lang="en-US" sz="2000" dirty="0"/>
                  <a:t>	Solution 2:  memorize the A, B, C, D, E, F values	</a:t>
                </a:r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 A = 1, B = 0, C = 1, D = –2h, E = –2k F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0 = 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–2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2E7D80-93F6-7942-9E0A-7CF67D5F8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3625"/>
                <a:ext cx="10515600" cy="6182302"/>
              </a:xfrm>
              <a:blipFill>
                <a:blip r:embed="rId2"/>
                <a:stretch>
                  <a:fillRect l="-603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1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3836" y="1644020"/>
                <a:ext cx="11353799" cy="48274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lvl="8"/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</a:t>
                </a:r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2a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4a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en-US" b="0" i="1" baseline="30000" dirty="0">
                  <a:latin typeface="Cambria Math" panose="02040503050406030204" pitchFamily="18" charset="0"/>
                </a:endParaRPr>
              </a:p>
              <a:p>
                <a:pPr marL="3657600" lvl="8" indent="0">
                  <a:buNone/>
                </a:pPr>
                <a:r>
                  <a:rPr lang="en-US" dirty="0"/>
                  <a:t>	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endParaRPr lang="en-US" dirty="0"/>
              </a:p>
              <a:p>
                <a:pPr marL="3657600" lvl="8" indent="0">
                  <a:buNone/>
                </a:pPr>
                <a:r>
                  <a:rPr lang="en-US" dirty="0"/>
                  <a:t>	gets crazy difficult, and where did the 2a come from?!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3836" y="1644020"/>
                <a:ext cx="11353799" cy="482742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E04871-C883-E445-9A43-530A7414C9D0}"/>
                  </a:ext>
                </a:extLst>
              </p:cNvPr>
              <p:cNvSpPr txBox="1"/>
              <p:nvPr/>
            </p:nvSpPr>
            <p:spPr>
              <a:xfrm>
                <a:off x="5758213" y="1370623"/>
                <a:ext cx="4237378" cy="981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 distance formula to find PF</a:t>
                </a:r>
                <a:r>
                  <a:rPr lang="en-US" baseline="-25000" dirty="0"/>
                  <a:t>1</a:t>
                </a:r>
                <a:r>
                  <a:rPr lang="en-US" dirty="0"/>
                  <a:t> + PF</a:t>
                </a:r>
                <a:r>
                  <a:rPr lang="en-US" baseline="-25000" dirty="0"/>
                  <a:t>2</a:t>
                </a:r>
                <a:r>
                  <a:rPr lang="en-US" dirty="0"/>
                  <a:t> = 2a</a:t>
                </a:r>
              </a:p>
              <a:p>
                <a:endParaRPr lang="en-US" dirty="0"/>
              </a:p>
              <a:p>
                <a:r>
                  <a:rPr lang="en-US" dirty="0"/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E04871-C883-E445-9A43-530A7414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13" y="1370623"/>
                <a:ext cx="4237378" cy="981744"/>
              </a:xfrm>
              <a:prstGeom prst="rect">
                <a:avLst/>
              </a:prstGeom>
              <a:blipFill>
                <a:blip r:embed="rId3"/>
                <a:stretch>
                  <a:fillRect l="-1194" t="-384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A0A41B0C-09A4-094C-B4C2-B39A2282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9" y="201338"/>
            <a:ext cx="11774089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 definition :  Ellipse (center at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  <a:br>
              <a:rPr lang="en-US" sz="2200" b="1" dirty="0"/>
            </a:br>
            <a:r>
              <a:rPr lang="en-US" sz="2200" b="1" dirty="0"/>
              <a:t>“the sum of the distances from P to the focal points is constant”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74ED34-BB15-6240-B88A-0343C39E4A0F}"/>
              </a:ext>
            </a:extLst>
          </p:cNvPr>
          <p:cNvGrpSpPr/>
          <p:nvPr/>
        </p:nvGrpSpPr>
        <p:grpSpPr>
          <a:xfrm>
            <a:off x="109259" y="2338154"/>
            <a:ext cx="4840291" cy="3439154"/>
            <a:chOff x="109259" y="2338154"/>
            <a:chExt cx="4840291" cy="3439154"/>
          </a:xfrm>
        </p:grpSpPr>
        <p:pic>
          <p:nvPicPr>
            <p:cNvPr id="14338" name="Picture 2" descr="9.1: Ellipses - Mathematics LibreTexts">
              <a:extLst>
                <a:ext uri="{FF2B5EF4-FFF2-40B4-BE49-F238E27FC236}">
                  <a16:creationId xmlns:a16="http://schemas.microsoft.com/office/drawing/2014/main" id="{7297BCAC-1F2B-714E-AB91-C6A0EA849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59" y="2338154"/>
              <a:ext cx="4840291" cy="343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50968C-5EEB-3147-A73A-35982CEC2344}"/>
                </a:ext>
              </a:extLst>
            </p:cNvPr>
            <p:cNvSpPr/>
            <p:nvPr/>
          </p:nvSpPr>
          <p:spPr>
            <a:xfrm>
              <a:off x="1524000" y="3328554"/>
              <a:ext cx="207818" cy="200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FF0D30-911F-4142-9434-534EB7E1AF63}"/>
                </a:ext>
              </a:extLst>
            </p:cNvPr>
            <p:cNvSpPr txBox="1"/>
            <p:nvPr/>
          </p:nvSpPr>
          <p:spPr>
            <a:xfrm>
              <a:off x="1144366" y="3039118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5E067D-83C9-B64D-B23E-037E13870CA5}"/>
                </a:ext>
              </a:extLst>
            </p:cNvPr>
            <p:cNvCxnSpPr/>
            <p:nvPr/>
          </p:nvCxnSpPr>
          <p:spPr>
            <a:xfrm>
              <a:off x="1627909" y="3529445"/>
              <a:ext cx="0" cy="5144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B1E80E-C386-F545-9FA1-B760E693A136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1701384" y="3500025"/>
              <a:ext cx="1656043" cy="7378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7F9948-9995-B743-AF65-A965EE143A8B}"/>
                </a:ext>
              </a:extLst>
            </p:cNvPr>
            <p:cNvSpPr txBox="1"/>
            <p:nvPr/>
          </p:nvSpPr>
          <p:spPr>
            <a:xfrm>
              <a:off x="1000820" y="3039118"/>
              <a:ext cx="324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9DA39A-3527-3740-B3B4-499F56EE1607}"/>
                </a:ext>
              </a:extLst>
            </p:cNvPr>
            <p:cNvSpPr txBox="1"/>
            <p:nvPr/>
          </p:nvSpPr>
          <p:spPr>
            <a:xfrm>
              <a:off x="1256904" y="4181918"/>
              <a:ext cx="44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05680F-694A-CA40-901E-AE5AAE98E593}"/>
                </a:ext>
              </a:extLst>
            </p:cNvPr>
            <p:cNvSpPr txBox="1"/>
            <p:nvPr/>
          </p:nvSpPr>
          <p:spPr>
            <a:xfrm>
              <a:off x="3235805" y="4237826"/>
              <a:ext cx="44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381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322" y="1280180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A41B0C-09A4-094C-B4C2-B39A2282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9" y="131402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 definitions: Ellipse (center (0,0))</a:t>
            </a:r>
            <a:br>
              <a:rPr lang="en-US" sz="3200" b="1" dirty="0"/>
            </a:br>
            <a:r>
              <a:rPr lang="en-US" sz="2200" b="1" dirty="0"/>
              <a:t>“the sum of the distances from P to the focal points is constant”</a:t>
            </a:r>
          </a:p>
        </p:txBody>
      </p:sp>
      <p:pic>
        <p:nvPicPr>
          <p:cNvPr id="27656" name="Picture 8" descr="Graphing - Worked Examples">
            <a:extLst>
              <a:ext uri="{FF2B5EF4-FFF2-40B4-BE49-F238E27FC236}">
                <a16:creationId xmlns:a16="http://schemas.microsoft.com/office/drawing/2014/main" id="{2653C1B1-D69D-914A-BB18-08722993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2" y="1841581"/>
            <a:ext cx="53975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5E0925-0765-C04D-9A10-8206313D36A4}"/>
              </a:ext>
            </a:extLst>
          </p:cNvPr>
          <p:cNvCxnSpPr>
            <a:cxnSpLocks/>
          </p:cNvCxnSpPr>
          <p:nvPr/>
        </p:nvCxnSpPr>
        <p:spPr>
          <a:xfrm flipV="1">
            <a:off x="2533338" y="3330054"/>
            <a:ext cx="2151256" cy="7276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D375AF-40AD-194A-9C81-F8737E7D2262}"/>
              </a:ext>
            </a:extLst>
          </p:cNvPr>
          <p:cNvCxnSpPr>
            <a:cxnSpLocks/>
          </p:cNvCxnSpPr>
          <p:nvPr/>
        </p:nvCxnSpPr>
        <p:spPr>
          <a:xfrm flipH="1" flipV="1">
            <a:off x="4708478" y="3330054"/>
            <a:ext cx="211540" cy="702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1B4BE8-46F0-6043-B6F6-1DA1D175EE78}"/>
              </a:ext>
            </a:extLst>
          </p:cNvPr>
          <p:cNvCxnSpPr>
            <a:cxnSpLocks/>
          </p:cNvCxnSpPr>
          <p:nvPr/>
        </p:nvCxnSpPr>
        <p:spPr>
          <a:xfrm flipV="1">
            <a:off x="2533338" y="3693893"/>
            <a:ext cx="2978941" cy="363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63E12B-B203-2E4A-A2AC-471B758B0E04}"/>
              </a:ext>
            </a:extLst>
          </p:cNvPr>
          <p:cNvCxnSpPr>
            <a:cxnSpLocks/>
          </p:cNvCxnSpPr>
          <p:nvPr/>
        </p:nvCxnSpPr>
        <p:spPr>
          <a:xfrm flipV="1">
            <a:off x="4943902" y="3693894"/>
            <a:ext cx="592261" cy="36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643F93-09EF-5A4F-83E7-7FB45E917C5D}"/>
              </a:ext>
            </a:extLst>
          </p:cNvPr>
          <p:cNvSpPr txBox="1"/>
          <p:nvPr/>
        </p:nvSpPr>
        <p:spPr>
          <a:xfrm>
            <a:off x="3262674" y="3336709"/>
            <a:ext cx="51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142525-48AF-8440-B256-DDE944768A2E}"/>
              </a:ext>
            </a:extLst>
          </p:cNvPr>
          <p:cNvSpPr txBox="1"/>
          <p:nvPr/>
        </p:nvSpPr>
        <p:spPr>
          <a:xfrm>
            <a:off x="4798130" y="3355194"/>
            <a:ext cx="51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CBCA4A-5894-7A4B-B3E7-FAFE287875E9}"/>
              </a:ext>
            </a:extLst>
          </p:cNvPr>
          <p:cNvSpPr txBox="1"/>
          <p:nvPr/>
        </p:nvSpPr>
        <p:spPr>
          <a:xfrm>
            <a:off x="3961270" y="3509226"/>
            <a:ext cx="51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01ED56-98E9-C140-9243-44C915200A8E}"/>
              </a:ext>
            </a:extLst>
          </p:cNvPr>
          <p:cNvSpPr txBox="1"/>
          <p:nvPr/>
        </p:nvSpPr>
        <p:spPr>
          <a:xfrm>
            <a:off x="5232321" y="3693892"/>
            <a:ext cx="51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AA8B3-D662-7B45-B443-46BC073F745E}"/>
              </a:ext>
            </a:extLst>
          </p:cNvPr>
          <p:cNvCxnSpPr>
            <a:cxnSpLocks/>
          </p:cNvCxnSpPr>
          <p:nvPr/>
        </p:nvCxnSpPr>
        <p:spPr>
          <a:xfrm flipV="1">
            <a:off x="2533338" y="4032913"/>
            <a:ext cx="3171893" cy="25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0656F46-B82A-F241-B84F-98AA6E96DA80}"/>
              </a:ext>
            </a:extLst>
          </p:cNvPr>
          <p:cNvCxnSpPr>
            <a:cxnSpLocks/>
          </p:cNvCxnSpPr>
          <p:nvPr/>
        </p:nvCxnSpPr>
        <p:spPr>
          <a:xfrm>
            <a:off x="4943902" y="4081710"/>
            <a:ext cx="755065" cy="6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BD50D19-19F6-1544-B171-E61B89B1A126}"/>
              </a:ext>
            </a:extLst>
          </p:cNvPr>
          <p:cNvSpPr txBox="1"/>
          <p:nvPr/>
        </p:nvSpPr>
        <p:spPr>
          <a:xfrm>
            <a:off x="4356316" y="3706041"/>
            <a:ext cx="51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0C8F32-4880-144D-85B3-244867774D01}"/>
              </a:ext>
            </a:extLst>
          </p:cNvPr>
          <p:cNvSpPr txBox="1"/>
          <p:nvPr/>
        </p:nvSpPr>
        <p:spPr>
          <a:xfrm>
            <a:off x="5174050" y="4034730"/>
            <a:ext cx="51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01D038-98D8-824E-98F3-7837E401DD75}"/>
              </a:ext>
            </a:extLst>
          </p:cNvPr>
          <p:cNvSpPr txBox="1"/>
          <p:nvPr/>
        </p:nvSpPr>
        <p:spPr>
          <a:xfrm>
            <a:off x="7055538" y="3265233"/>
            <a:ext cx="35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We’ve established that d</a:t>
            </a:r>
            <a:r>
              <a:rPr lang="en-US" baseline="-25000" dirty="0"/>
              <a:t>1</a:t>
            </a:r>
            <a:r>
              <a:rPr lang="en-US" dirty="0"/>
              <a:t> + d</a:t>
            </a:r>
            <a:r>
              <a:rPr lang="en-US" baseline="-25000" dirty="0"/>
              <a:t>2</a:t>
            </a:r>
            <a:r>
              <a:rPr lang="en-US" dirty="0"/>
              <a:t> = 2a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FC30EC-7982-B948-9BEA-35630C075CBA}"/>
              </a:ext>
            </a:extLst>
          </p:cNvPr>
          <p:cNvSpPr txBox="1"/>
          <p:nvPr/>
        </p:nvSpPr>
        <p:spPr>
          <a:xfrm>
            <a:off x="2735396" y="3347537"/>
            <a:ext cx="51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A1684E-B4C1-7940-8A9A-B4C51C44F4CE}"/>
              </a:ext>
            </a:extLst>
          </p:cNvPr>
          <p:cNvCxnSpPr>
            <a:cxnSpLocks/>
          </p:cNvCxnSpPr>
          <p:nvPr/>
        </p:nvCxnSpPr>
        <p:spPr>
          <a:xfrm flipV="1">
            <a:off x="2533338" y="3236218"/>
            <a:ext cx="1150526" cy="7966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FC697A8-3AFF-DD48-B84F-97F64B084B02}"/>
              </a:ext>
            </a:extLst>
          </p:cNvPr>
          <p:cNvCxnSpPr>
            <a:cxnSpLocks/>
          </p:cNvCxnSpPr>
          <p:nvPr/>
        </p:nvCxnSpPr>
        <p:spPr>
          <a:xfrm flipH="1" flipV="1">
            <a:off x="3734723" y="3236218"/>
            <a:ext cx="1189906" cy="8027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46FBA17-0017-054F-AE5D-00017208CA01}"/>
              </a:ext>
            </a:extLst>
          </p:cNvPr>
          <p:cNvSpPr txBox="1"/>
          <p:nvPr/>
        </p:nvSpPr>
        <p:spPr>
          <a:xfrm>
            <a:off x="4278148" y="3347537"/>
            <a:ext cx="51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86A040-DA13-894F-B875-7A077C23B041}"/>
              </a:ext>
            </a:extLst>
          </p:cNvPr>
          <p:cNvCxnSpPr>
            <a:cxnSpLocks/>
          </p:cNvCxnSpPr>
          <p:nvPr/>
        </p:nvCxnSpPr>
        <p:spPr>
          <a:xfrm flipH="1" flipV="1">
            <a:off x="3724861" y="3233206"/>
            <a:ext cx="1189906" cy="8027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6135E15-8E31-D743-812E-BEFCA8D637D0}"/>
              </a:ext>
            </a:extLst>
          </p:cNvPr>
          <p:cNvSpPr txBox="1"/>
          <p:nvPr/>
        </p:nvSpPr>
        <p:spPr>
          <a:xfrm>
            <a:off x="4058946" y="3182354"/>
            <a:ext cx="30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baseline="-25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DE7369A-33C0-7C4C-9BE9-C87060C0E27E}"/>
              </a:ext>
            </a:extLst>
          </p:cNvPr>
          <p:cNvSpPr txBox="1"/>
          <p:nvPr/>
        </p:nvSpPr>
        <p:spPr>
          <a:xfrm>
            <a:off x="3432118" y="3477333"/>
            <a:ext cx="30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baseline="-25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369AD6-4DB2-5B4A-A038-3CFB874101FB}"/>
              </a:ext>
            </a:extLst>
          </p:cNvPr>
          <p:cNvSpPr txBox="1"/>
          <p:nvPr/>
        </p:nvSpPr>
        <p:spPr>
          <a:xfrm>
            <a:off x="4075871" y="3989488"/>
            <a:ext cx="30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US" baseline="-25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46D8C1-02D7-5B47-ACF3-7E03E2B94906}"/>
              </a:ext>
            </a:extLst>
          </p:cNvPr>
          <p:cNvSpPr txBox="1"/>
          <p:nvPr/>
        </p:nvSpPr>
        <p:spPr>
          <a:xfrm>
            <a:off x="7078532" y="5184273"/>
            <a:ext cx="3462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see that  c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		or  </a:t>
            </a:r>
            <a:r>
              <a:rPr lang="en-US" b="1" dirty="0"/>
              <a:t>c</a:t>
            </a:r>
            <a:r>
              <a:rPr lang="en-US" b="1" baseline="30000" dirty="0"/>
              <a:t>2</a:t>
            </a:r>
            <a:r>
              <a:rPr lang="en-US" b="1" dirty="0"/>
              <a:t> = a</a:t>
            </a:r>
            <a:r>
              <a:rPr lang="en-US" b="1" baseline="30000" dirty="0"/>
              <a:t>2</a:t>
            </a:r>
            <a:r>
              <a:rPr lang="en-US" b="1" dirty="0"/>
              <a:t> – b</a:t>
            </a:r>
            <a:r>
              <a:rPr lang="en-US" b="1" baseline="30000" dirty="0"/>
              <a:t>2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A489AE5D-CD32-3F4F-BAEA-4A2880FD8BDB}"/>
              </a:ext>
            </a:extLst>
          </p:cNvPr>
          <p:cNvSpPr/>
          <p:nvPr/>
        </p:nvSpPr>
        <p:spPr>
          <a:xfrm>
            <a:off x="2391483" y="3026972"/>
            <a:ext cx="205528" cy="92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98421D12-26E4-5149-B25C-B19414725E30}"/>
              </a:ext>
            </a:extLst>
          </p:cNvPr>
          <p:cNvSpPr/>
          <p:nvPr/>
        </p:nvSpPr>
        <p:spPr>
          <a:xfrm rot="10800000">
            <a:off x="5612330" y="4142552"/>
            <a:ext cx="205528" cy="9287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5F99BEC-69A5-0C4A-9255-D876749C5CCA}"/>
              </a:ext>
            </a:extLst>
          </p:cNvPr>
          <p:cNvSpPr txBox="1"/>
          <p:nvPr/>
        </p:nvSpPr>
        <p:spPr>
          <a:xfrm>
            <a:off x="7078532" y="4523273"/>
            <a:ext cx="38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follows that d</a:t>
            </a:r>
            <a:r>
              <a:rPr lang="en-US" baseline="-25000" dirty="0"/>
              <a:t>2</a:t>
            </a:r>
            <a:r>
              <a:rPr lang="en-US" dirty="0"/>
              <a:t> = a where positioned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1BD263-9206-F745-96DE-2F7679948D7F}"/>
              </a:ext>
            </a:extLst>
          </p:cNvPr>
          <p:cNvSpPr txBox="1"/>
          <p:nvPr/>
        </p:nvSpPr>
        <p:spPr>
          <a:xfrm>
            <a:off x="7078532" y="1656915"/>
            <a:ext cx="25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blue distance is c + 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AA11A94-E609-1B43-A226-243BFB0AD154}"/>
              </a:ext>
            </a:extLst>
          </p:cNvPr>
          <p:cNvSpPr txBox="1"/>
          <p:nvPr/>
        </p:nvSpPr>
        <p:spPr>
          <a:xfrm>
            <a:off x="7078532" y="2191859"/>
            <a:ext cx="241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red distance is a – c</a:t>
            </a:r>
          </a:p>
        </p:txBody>
      </p:sp>
    </p:spTree>
    <p:extLst>
      <p:ext uri="{BB962C8B-B14F-4D97-AF65-F5344CB8AC3E}">
        <p14:creationId xmlns:p14="http://schemas.microsoft.com/office/powerpoint/2010/main" val="33757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6289 0.0071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06328 -0.000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8151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37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.00046 L -0.26641 -0.0009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1" grpId="0"/>
      <p:bldP spid="31" grpId="1"/>
      <p:bldP spid="32" grpId="0"/>
      <p:bldP spid="32" grpId="1"/>
      <p:bldP spid="33" grpId="0"/>
      <p:bldP spid="33" grpId="1"/>
      <p:bldP spid="40" grpId="0"/>
      <p:bldP spid="40" grpId="1"/>
      <p:bldP spid="41" grpId="0"/>
      <p:bldP spid="41" grpId="1"/>
      <p:bldP spid="41" grpId="2"/>
      <p:bldP spid="45" grpId="0"/>
      <p:bldP spid="51" grpId="0"/>
      <p:bldP spid="51" grpId="1"/>
      <p:bldP spid="57" grpId="0"/>
      <p:bldP spid="57" grpId="1"/>
      <p:bldP spid="65" grpId="0"/>
      <p:bldP spid="66" grpId="0"/>
      <p:bldP spid="67" grpId="0"/>
      <p:bldP spid="68" grpId="0"/>
      <p:bldP spid="59" grpId="0" animBg="1"/>
      <p:bldP spid="59" grpId="1" animBg="1"/>
      <p:bldP spid="59" grpId="2" animBg="1"/>
      <p:bldP spid="71" grpId="0" animBg="1"/>
      <p:bldP spid="71" grpId="2" animBg="1"/>
      <p:bldP spid="71" grpId="3" animBg="1"/>
      <p:bldP spid="72" grpId="0"/>
      <p:bldP spid="74" grpId="0"/>
      <p:bldP spid="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101D038-98D8-824E-98F3-7837E401DD75}"/>
              </a:ext>
            </a:extLst>
          </p:cNvPr>
          <p:cNvSpPr txBox="1"/>
          <p:nvPr/>
        </p:nvSpPr>
        <p:spPr>
          <a:xfrm>
            <a:off x="5237032" y="2013562"/>
            <a:ext cx="456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similar argument can show that   d</a:t>
            </a:r>
            <a:r>
              <a:rPr lang="en-US" baseline="-25000" dirty="0"/>
              <a:t>1</a:t>
            </a:r>
            <a:r>
              <a:rPr lang="en-US" dirty="0"/>
              <a:t> + d</a:t>
            </a:r>
            <a:r>
              <a:rPr lang="en-US" baseline="-25000" dirty="0"/>
              <a:t>2</a:t>
            </a:r>
            <a:r>
              <a:rPr lang="en-US" dirty="0"/>
              <a:t> = 2b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46D8C1-02D7-5B47-ACF3-7E03E2B94906}"/>
              </a:ext>
            </a:extLst>
          </p:cNvPr>
          <p:cNvSpPr txBox="1"/>
          <p:nvPr/>
        </p:nvSpPr>
        <p:spPr>
          <a:xfrm>
            <a:off x="5237032" y="2877764"/>
            <a:ext cx="3360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see that  c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30000" dirty="0"/>
              <a:t>2</a:t>
            </a:r>
            <a:r>
              <a:rPr lang="en-US" dirty="0"/>
              <a:t> = b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		or  </a:t>
            </a:r>
            <a:r>
              <a:rPr lang="en-US" b="1" dirty="0"/>
              <a:t>c</a:t>
            </a:r>
            <a:r>
              <a:rPr lang="en-US" b="1" baseline="30000" dirty="0"/>
              <a:t>2</a:t>
            </a:r>
            <a:r>
              <a:rPr lang="en-US" b="1" dirty="0"/>
              <a:t> = b</a:t>
            </a:r>
            <a:r>
              <a:rPr lang="en-US" b="1" baseline="30000" dirty="0"/>
              <a:t>2</a:t>
            </a:r>
            <a:r>
              <a:rPr lang="en-US" b="1" dirty="0"/>
              <a:t> – a</a:t>
            </a:r>
            <a:r>
              <a:rPr lang="en-US" b="1" baseline="30000" dirty="0"/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F987FA-827F-6D48-8D0C-C7A40B3F28DD}"/>
              </a:ext>
            </a:extLst>
          </p:cNvPr>
          <p:cNvSpPr txBox="1"/>
          <p:nvPr/>
        </p:nvSpPr>
        <p:spPr>
          <a:xfrm>
            <a:off x="5237032" y="5648307"/>
            <a:ext cx="3856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fact is necessary for the next proof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b="1" baseline="30000" dirty="0"/>
              <a:t>2</a:t>
            </a:r>
            <a:r>
              <a:rPr lang="en-US" b="1" dirty="0"/>
              <a:t> = |a</a:t>
            </a:r>
            <a:r>
              <a:rPr lang="en-US" b="1" baseline="30000" dirty="0"/>
              <a:t>2</a:t>
            </a:r>
            <a:r>
              <a:rPr lang="en-US" b="1" dirty="0"/>
              <a:t> – b</a:t>
            </a:r>
            <a:r>
              <a:rPr lang="en-US" b="1" baseline="30000" dirty="0"/>
              <a:t>2</a:t>
            </a:r>
            <a:r>
              <a:rPr lang="en-US" b="1" dirty="0"/>
              <a:t>|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578AF6-418F-9740-AE71-11856A76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36" y="2282407"/>
            <a:ext cx="3462808" cy="416819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60B3C6-9466-4042-AA48-C2EEB499CD51}"/>
              </a:ext>
            </a:extLst>
          </p:cNvPr>
          <p:cNvCxnSpPr>
            <a:cxnSpLocks/>
          </p:cNvCxnSpPr>
          <p:nvPr/>
        </p:nvCxnSpPr>
        <p:spPr>
          <a:xfrm>
            <a:off x="2914900" y="3517845"/>
            <a:ext cx="590966" cy="834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DBFA29-9780-574F-B11E-26D07AC15DD2}"/>
              </a:ext>
            </a:extLst>
          </p:cNvPr>
          <p:cNvCxnSpPr>
            <a:cxnSpLocks/>
          </p:cNvCxnSpPr>
          <p:nvPr/>
        </p:nvCxnSpPr>
        <p:spPr>
          <a:xfrm flipV="1">
            <a:off x="2914900" y="4379441"/>
            <a:ext cx="590966" cy="834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A6CF21-B16B-C940-9BF0-98330C6B06B6}"/>
              </a:ext>
            </a:extLst>
          </p:cNvPr>
          <p:cNvSpPr txBox="1"/>
          <p:nvPr/>
        </p:nvSpPr>
        <p:spPr>
          <a:xfrm>
            <a:off x="3090592" y="4715749"/>
            <a:ext cx="41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3CED01-AA67-D243-9AB9-E4AAF65AA342}"/>
              </a:ext>
            </a:extLst>
          </p:cNvPr>
          <p:cNvSpPr txBox="1"/>
          <p:nvPr/>
        </p:nvSpPr>
        <p:spPr>
          <a:xfrm>
            <a:off x="3143149" y="3670715"/>
            <a:ext cx="41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F59EBE-4F6B-0540-B8EE-887396E92B81}"/>
              </a:ext>
            </a:extLst>
          </p:cNvPr>
          <p:cNvSpPr txBox="1"/>
          <p:nvPr/>
        </p:nvSpPr>
        <p:spPr>
          <a:xfrm>
            <a:off x="3157782" y="3670715"/>
            <a:ext cx="41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21107C-A8C3-1544-8D2A-0718C6DF7965}"/>
              </a:ext>
            </a:extLst>
          </p:cNvPr>
          <p:cNvSpPr txBox="1"/>
          <p:nvPr/>
        </p:nvSpPr>
        <p:spPr>
          <a:xfrm>
            <a:off x="3058648" y="4266330"/>
            <a:ext cx="41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02B78A-A257-AC48-88AF-0D74089A3EA8}"/>
              </a:ext>
            </a:extLst>
          </p:cNvPr>
          <p:cNvSpPr txBox="1"/>
          <p:nvPr/>
        </p:nvSpPr>
        <p:spPr>
          <a:xfrm>
            <a:off x="2689951" y="3823115"/>
            <a:ext cx="41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US" baseline="-25000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3068884-DFB5-6647-AFA7-83FDBCB8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9" y="131402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 definitions: Ellipse (center (0,0))</a:t>
            </a:r>
            <a:br>
              <a:rPr lang="en-US" sz="3200" b="1" dirty="0"/>
            </a:br>
            <a:r>
              <a:rPr lang="en-US" sz="2200" b="1" dirty="0"/>
              <a:t>“the sum of the distances from P to the focal points is constant”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DB8808-5AE9-BC46-853D-962C85156034}"/>
              </a:ext>
            </a:extLst>
          </p:cNvPr>
          <p:cNvSpPr txBox="1"/>
          <p:nvPr/>
        </p:nvSpPr>
        <p:spPr>
          <a:xfrm>
            <a:off x="5237032" y="4192447"/>
            <a:ext cx="3462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previous slide  c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		or  </a:t>
            </a:r>
            <a:r>
              <a:rPr lang="en-US" b="1" dirty="0"/>
              <a:t>c</a:t>
            </a:r>
            <a:r>
              <a:rPr lang="en-US" b="1" baseline="30000" dirty="0"/>
              <a:t>2</a:t>
            </a:r>
            <a:r>
              <a:rPr lang="en-US" b="1" dirty="0"/>
              <a:t> = a</a:t>
            </a:r>
            <a:r>
              <a:rPr lang="en-US" b="1" baseline="30000" dirty="0"/>
              <a:t>2</a:t>
            </a:r>
            <a:r>
              <a:rPr lang="en-US" b="1" dirty="0"/>
              <a:t> – b</a:t>
            </a:r>
            <a:r>
              <a:rPr lang="en-US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48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8" grpId="0"/>
      <p:bldP spid="69" grpId="0"/>
      <p:bldP spid="7" grpId="0"/>
      <p:bldP spid="7" grpId="1"/>
      <p:bldP spid="38" grpId="0"/>
      <p:bldP spid="38" grpId="1"/>
      <p:bldP spid="39" grpId="0"/>
      <p:bldP spid="42" grpId="0"/>
      <p:bldP spid="43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6" y="1644020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91A3E2-F3C2-8146-9B49-AAC3BCF1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80" y="967103"/>
            <a:ext cx="6936358" cy="5759495"/>
          </a:xfrm>
          <a:prstGeom prst="rect">
            <a:avLst/>
          </a:prstGeom>
        </p:spPr>
      </p:pic>
      <p:pic>
        <p:nvPicPr>
          <p:cNvPr id="19458" name="Picture 2" descr="Equation of an Ellipse, Deriving the formula - YouTube">
            <a:extLst>
              <a:ext uri="{FF2B5EF4-FFF2-40B4-BE49-F238E27FC236}">
                <a16:creationId xmlns:a16="http://schemas.microsoft.com/office/drawing/2014/main" id="{E0354B91-21B6-9846-8476-264B277E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13" y="4562298"/>
            <a:ext cx="2128434" cy="11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06E894F-CEDD-0642-A68F-2787F1E19351}"/>
              </a:ext>
            </a:extLst>
          </p:cNvPr>
          <p:cNvGrpSpPr/>
          <p:nvPr/>
        </p:nvGrpSpPr>
        <p:grpSpPr>
          <a:xfrm>
            <a:off x="577352" y="1363861"/>
            <a:ext cx="4074504" cy="2481215"/>
            <a:chOff x="438807" y="2429452"/>
            <a:chExt cx="4074504" cy="24812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226F91-41F7-CA43-A17E-7979D572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807" y="2429452"/>
              <a:ext cx="4074504" cy="2481215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B9497C-E8BE-AE40-B81A-3F684849EC83}"/>
                </a:ext>
              </a:extLst>
            </p:cNvPr>
            <p:cNvSpPr/>
            <p:nvPr/>
          </p:nvSpPr>
          <p:spPr>
            <a:xfrm>
              <a:off x="2508968" y="2928703"/>
              <a:ext cx="74017" cy="74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F36213-B848-2747-8904-455E1E98AA4E}"/>
                </a:ext>
              </a:extLst>
            </p:cNvPr>
            <p:cNvSpPr/>
            <p:nvPr/>
          </p:nvSpPr>
          <p:spPr>
            <a:xfrm>
              <a:off x="2508968" y="4526488"/>
              <a:ext cx="74017" cy="74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C2BD93-0C98-E44B-AED6-0DAE8B064C6A}"/>
                </a:ext>
              </a:extLst>
            </p:cNvPr>
            <p:cNvSpPr txBox="1"/>
            <p:nvPr/>
          </p:nvSpPr>
          <p:spPr>
            <a:xfrm>
              <a:off x="2508968" y="2657934"/>
              <a:ext cx="554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(0,b)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0D5362-E712-ED49-862F-58F896B2B6D7}"/>
                </a:ext>
              </a:extLst>
            </p:cNvPr>
            <p:cNvSpPr txBox="1"/>
            <p:nvPr/>
          </p:nvSpPr>
          <p:spPr>
            <a:xfrm>
              <a:off x="2545824" y="4486977"/>
              <a:ext cx="6640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(0,–b)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EFAD417-4776-2949-B0E8-1651E84B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9" y="131402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 definitions: Ellipse (center (0,0))</a:t>
            </a:r>
            <a:br>
              <a:rPr lang="en-US" sz="3200" b="1" dirty="0"/>
            </a:br>
            <a:r>
              <a:rPr lang="en-US" sz="2200" b="1" dirty="0"/>
              <a:t>“the sum of the distances from P to the focal points is constant”</a:t>
            </a:r>
          </a:p>
        </p:txBody>
      </p:sp>
    </p:spTree>
    <p:extLst>
      <p:ext uri="{BB962C8B-B14F-4D97-AF65-F5344CB8AC3E}">
        <p14:creationId xmlns:p14="http://schemas.microsoft.com/office/powerpoint/2010/main" val="2934895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175295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Translation</a:t>
            </a:r>
          </a:p>
        </p:txBody>
      </p:sp>
      <p:pic>
        <p:nvPicPr>
          <p:cNvPr id="14338" name="Picture 2" descr="9.1: Ellipses - Mathematics LibreTexts">
            <a:extLst>
              <a:ext uri="{FF2B5EF4-FFF2-40B4-BE49-F238E27FC236}">
                <a16:creationId xmlns:a16="http://schemas.microsoft.com/office/drawing/2014/main" id="{7297BCAC-1F2B-714E-AB91-C6A0EA84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1869429"/>
            <a:ext cx="4840291" cy="34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C677FA-405E-E54D-B3E9-9742753D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20" y="2766218"/>
            <a:ext cx="3954222" cy="132556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8E21EC-C651-6342-AFA9-46A4F94C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9" y="131402"/>
            <a:ext cx="12861663" cy="784024"/>
          </a:xfrm>
        </p:spPr>
        <p:txBody>
          <a:bodyPr>
            <a:normAutofit/>
          </a:bodyPr>
          <a:lstStyle/>
          <a:p>
            <a:r>
              <a:rPr lang="en-US" sz="3200" b="1" dirty="0"/>
              <a:t>Algebraic formula from Locus of Points definitions: Ellipse (center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7195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0478-483B-6D46-A5FF-4A16E664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Conic Sections?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C87F-3A53-3D40-BA60-46E207F5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199"/>
            <a:ext cx="10515600" cy="5273675"/>
          </a:xfrm>
        </p:spPr>
        <p:txBody>
          <a:bodyPr/>
          <a:lstStyle/>
          <a:p>
            <a:r>
              <a:rPr lang="en-US" dirty="0"/>
              <a:t>Geometric definition: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3 degenerate cases which we do not consider</a:t>
            </a:r>
          </a:p>
        </p:txBody>
      </p:sp>
      <p:pic>
        <p:nvPicPr>
          <p:cNvPr id="25602" name="Picture 2" descr="Pre Cal | 1st Quarter | Conic Sections Flashcards | Quizlet">
            <a:extLst>
              <a:ext uri="{FF2B5EF4-FFF2-40B4-BE49-F238E27FC236}">
                <a16:creationId xmlns:a16="http://schemas.microsoft.com/office/drawing/2014/main" id="{34243202-5768-974B-9FA2-D79B9867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92" y="2845996"/>
            <a:ext cx="7389228" cy="37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85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667" y="1418800"/>
                <a:ext cx="11353799" cy="48274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Ellipse: showing it is of the form </a:t>
                </a:r>
                <a:r>
                  <a:rPr lang="en-US" b="1" dirty="0">
                    <a:solidFill>
                      <a:srgbClr val="7030A0"/>
                    </a:solidFill>
                  </a:rPr>
                  <a:t>0 = A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𝑩𝒙𝒚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𝑪𝒚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𝑫𝒙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𝑬𝒚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667" y="1418800"/>
                <a:ext cx="11353799" cy="4827423"/>
              </a:xfrm>
              <a:blipFill>
                <a:blip r:embed="rId2"/>
                <a:stretch>
                  <a:fillRect l="-111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7C677FA-405E-E54D-B3E9-9742753D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56" y="2118935"/>
            <a:ext cx="2877519" cy="9646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27B760B-D310-A744-82DA-D92739ED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024"/>
          </a:xfrm>
        </p:spPr>
        <p:txBody>
          <a:bodyPr>
            <a:normAutofit/>
          </a:bodyPr>
          <a:lstStyle/>
          <a:p>
            <a:r>
              <a:rPr lang="en-US" sz="3200" b="1" dirty="0"/>
              <a:t>Finding Algebraic formulas from Locus of Points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F78B57-A4E8-5B49-8106-03116037FD37}"/>
                  </a:ext>
                </a:extLst>
              </p:cNvPr>
              <p:cNvSpPr txBox="1"/>
              <p:nvPr/>
            </p:nvSpPr>
            <p:spPr>
              <a:xfrm>
                <a:off x="1012556" y="3487118"/>
                <a:ext cx="5083444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= 1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F78B57-A4E8-5B49-8106-03116037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56" y="3487118"/>
                <a:ext cx="5083444" cy="712887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5D5749-1FCA-3943-A759-E052AF6CFD1D}"/>
                  </a:ext>
                </a:extLst>
              </p:cNvPr>
              <p:cNvSpPr txBox="1"/>
              <p:nvPr/>
            </p:nvSpPr>
            <p:spPr>
              <a:xfrm>
                <a:off x="1038386" y="4695986"/>
                <a:ext cx="7052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2800" dirty="0"/>
                  <a:t>)+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) = a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b</a:t>
                </a:r>
                <a:r>
                  <a:rPr lang="en-US" sz="2800" baseline="30000" dirty="0"/>
                  <a:t>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5D5749-1FCA-3943-A759-E052AF6CF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86" y="4695986"/>
                <a:ext cx="7052700" cy="523220"/>
              </a:xfrm>
              <a:prstGeom prst="rect">
                <a:avLst/>
              </a:prstGeom>
              <a:blipFill>
                <a:blip r:embed="rId5"/>
                <a:stretch>
                  <a:fillRect l="-1799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58F36E-DDA6-2744-8232-FBB2C04875F7}"/>
                  </a:ext>
                </a:extLst>
              </p:cNvPr>
              <p:cNvSpPr txBox="1"/>
              <p:nvPr/>
            </p:nvSpPr>
            <p:spPr>
              <a:xfrm>
                <a:off x="1115877" y="5641383"/>
                <a:ext cx="8787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</a:rPr>
                  <a:t>b</a:t>
                </a:r>
                <a:r>
                  <a:rPr lang="en-US" sz="2800" b="1" baseline="30000" dirty="0">
                    <a:solidFill>
                      <a:srgbClr val="7030A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0" i="0" baseline="30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/>
                      <m:t>+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7030A0"/>
                        </a:solidFill>
                      </a:rPr>
                      <m:t>b</m:t>
                    </m:r>
                    <m:r>
                      <m:rPr>
                        <m:nor/>
                      </m:rPr>
                      <a:rPr lang="en-US" sz="2800" b="1" baseline="30000" dirty="0" smtClean="0">
                        <a:solidFill>
                          <a:srgbClr val="7030A0"/>
                        </a:solidFill>
                      </a:rPr>
                      <m:t>2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–  a</a:t>
                </a:r>
                <a:r>
                  <a:rPr lang="en-US" sz="2800" b="1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b</a:t>
                </a:r>
                <a:r>
                  <a:rPr lang="en-US" sz="2800" b="1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7030A0"/>
                        </a:solidFill>
                      </a:rPr>
                      <m:t>b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rgbClr val="7030A0"/>
                        </a:solidFill>
                      </a:rPr>
                      <m:t>2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0</a:t>
                </a:r>
                <a:endParaRPr lang="en-US" sz="2800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58F36E-DDA6-2744-8232-FBB2C0487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77" y="5641383"/>
                <a:ext cx="8787539" cy="523220"/>
              </a:xfrm>
              <a:prstGeom prst="rect">
                <a:avLst/>
              </a:prstGeom>
              <a:blipFill>
                <a:blip r:embed="rId6"/>
                <a:stretch>
                  <a:fillRect l="-1443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867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609A-D309-D64B-A4E2-F0152275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math league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4545E-B9E7-ED40-A986-B03834C57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the ellipse    </a:t>
                </a:r>
                <a:r>
                  <a:rPr lang="en-US" b="1" dirty="0">
                    <a:solidFill>
                      <a:srgbClr val="7030A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baseline="30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dirty="0"/>
                  <a:t> =  0  find the center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Solve by completing the square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2(x</a:t>
                </a:r>
                <a:r>
                  <a:rPr lang="en-US" baseline="30000" dirty="0"/>
                  <a:t>2</a:t>
                </a:r>
                <a:r>
                  <a:rPr lang="en-US" dirty="0"/>
                  <a:t> + 2x ) + 8(y</a:t>
                </a:r>
                <a:r>
                  <a:rPr lang="en-US" baseline="30000" dirty="0"/>
                  <a:t>2</a:t>
                </a:r>
                <a:r>
                  <a:rPr lang="en-US" dirty="0"/>
                  <a:t> + 3y) = – 8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sz="2800" dirty="0"/>
                  <a:t>	2(x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+ 2x + 1) + 8(y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+ 3y + 2.25) = – 8 + 20 = 12</a:t>
                </a:r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4545E-B9E7-ED40-A986-B03834C57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FF974-2492-AC4E-B044-2F69BEC5300D}"/>
                  </a:ext>
                </a:extLst>
              </p:cNvPr>
              <p:cNvSpPr txBox="1"/>
              <p:nvPr/>
            </p:nvSpPr>
            <p:spPr>
              <a:xfrm>
                <a:off x="1766807" y="5588432"/>
                <a:ext cx="3303405" cy="813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+1)2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den>
                    </m:f>
                  </m:oMath>
                </a14:m>
                <a:r>
                  <a:rPr lang="en-US" sz="3200" dirty="0"/>
                  <a:t> = 1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FF974-2492-AC4E-B044-2F69BEC53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07" y="5588432"/>
                <a:ext cx="3303405" cy="813749"/>
              </a:xfrm>
              <a:prstGeom prst="rect">
                <a:avLst/>
              </a:prstGeom>
              <a:blipFill>
                <a:blip r:embed="rId3"/>
                <a:stretch>
                  <a:fillRect l="-1916" r="-344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BC0E801-5FB7-F04B-AA1C-54B858F67FC9}"/>
              </a:ext>
            </a:extLst>
          </p:cNvPr>
          <p:cNvSpPr txBox="1"/>
          <p:nvPr/>
        </p:nvSpPr>
        <p:spPr>
          <a:xfrm>
            <a:off x="6710766" y="5788680"/>
            <a:ext cx="3303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Center is at (–1, –1.5)</a:t>
            </a:r>
          </a:p>
        </p:txBody>
      </p:sp>
    </p:spTree>
    <p:extLst>
      <p:ext uri="{BB962C8B-B14F-4D97-AF65-F5344CB8AC3E}">
        <p14:creationId xmlns:p14="http://schemas.microsoft.com/office/powerpoint/2010/main" val="15346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1234FCE-976D-0B4D-A650-9C558EDC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66979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(0,0))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582BB2-F2F4-CD47-9456-ED1138F906DE}"/>
              </a:ext>
            </a:extLst>
          </p:cNvPr>
          <p:cNvGrpSpPr/>
          <p:nvPr/>
        </p:nvGrpSpPr>
        <p:grpSpPr>
          <a:xfrm>
            <a:off x="522515" y="1143277"/>
            <a:ext cx="5355771" cy="5342249"/>
            <a:chOff x="522515" y="1143277"/>
            <a:chExt cx="5355771" cy="5342249"/>
          </a:xfrm>
        </p:grpSpPr>
        <p:pic>
          <p:nvPicPr>
            <p:cNvPr id="20484" name="Picture 4" descr="Graphing Hyperbolas Centered at the Origin | CK-12 Foundation">
              <a:extLst>
                <a:ext uri="{FF2B5EF4-FFF2-40B4-BE49-F238E27FC236}">
                  <a16:creationId xmlns:a16="http://schemas.microsoft.com/office/drawing/2014/main" id="{EE0C4F90-C50D-7741-AC30-E280B32115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86"/>
            <a:stretch/>
          </p:blipFill>
          <p:spPr bwMode="auto">
            <a:xfrm>
              <a:off x="522515" y="1143277"/>
              <a:ext cx="5355771" cy="534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524551-F6CE-F44D-A51B-98BD507ED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9943" y="2286000"/>
              <a:ext cx="3243943" cy="1502229"/>
            </a:xfrm>
            <a:prstGeom prst="line">
              <a:avLst/>
            </a:prstGeom>
            <a:ln w="730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CBA03E-B23B-F048-AA5E-59C91595E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6686" y="2286000"/>
              <a:ext cx="457200" cy="1502229"/>
            </a:xfrm>
            <a:prstGeom prst="line">
              <a:avLst/>
            </a:prstGeom>
            <a:ln w="730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9EF879-11B6-8D4D-90C1-DE03DABCF73E}"/>
                </a:ext>
              </a:extLst>
            </p:cNvPr>
            <p:cNvSpPr txBox="1"/>
            <p:nvPr/>
          </p:nvSpPr>
          <p:spPr>
            <a:xfrm>
              <a:off x="3995057" y="2140425"/>
              <a:ext cx="740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D30180-F0D3-804F-A07D-4D442767E06D}"/>
                </a:ext>
              </a:extLst>
            </p:cNvPr>
            <p:cNvSpPr txBox="1"/>
            <p:nvPr/>
          </p:nvSpPr>
          <p:spPr>
            <a:xfrm>
              <a:off x="4969329" y="2583853"/>
              <a:ext cx="740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ECBC30-2E7F-3947-AF82-C809137EFBCA}"/>
                </a:ext>
              </a:extLst>
            </p:cNvPr>
            <p:cNvSpPr txBox="1"/>
            <p:nvPr/>
          </p:nvSpPr>
          <p:spPr>
            <a:xfrm>
              <a:off x="4969329" y="2086118"/>
              <a:ext cx="740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DF5923A-D3E5-454B-A00B-3B9BC2A4A624}"/>
              </a:ext>
            </a:extLst>
          </p:cNvPr>
          <p:cNvSpPr txBox="1"/>
          <p:nvPr/>
        </p:nvSpPr>
        <p:spPr>
          <a:xfrm>
            <a:off x="6923314" y="2002971"/>
            <a:ext cx="367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can be shown that  | d</a:t>
            </a:r>
            <a:r>
              <a:rPr lang="en-US" baseline="-25000" dirty="0"/>
              <a:t>1</a:t>
            </a:r>
            <a:r>
              <a:rPr lang="en-US" dirty="0"/>
              <a:t> – d</a:t>
            </a:r>
            <a:r>
              <a:rPr lang="en-US" baseline="-25000" dirty="0"/>
              <a:t>2 </a:t>
            </a:r>
            <a:r>
              <a:rPr lang="en-US" dirty="0"/>
              <a:t>| = 2a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1CC024-04FA-0942-9F11-343C99C5F6E1}"/>
              </a:ext>
            </a:extLst>
          </p:cNvPr>
          <p:cNvSpPr txBox="1"/>
          <p:nvPr/>
        </p:nvSpPr>
        <p:spPr>
          <a:xfrm>
            <a:off x="6923314" y="2583853"/>
            <a:ext cx="4315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argument is that Vertex to Focus = c – a</a:t>
            </a:r>
          </a:p>
          <a:p>
            <a:r>
              <a:rPr lang="en-US" dirty="0"/>
              <a:t>and Vertex to other Focus = a + c </a:t>
            </a:r>
          </a:p>
          <a:p>
            <a:endParaRPr lang="en-US" dirty="0"/>
          </a:p>
          <a:p>
            <a:r>
              <a:rPr lang="en-US" dirty="0"/>
              <a:t>(a + c) – (c – a) = 2a  </a:t>
            </a:r>
          </a:p>
          <a:p>
            <a:endParaRPr lang="en-US" dirty="0"/>
          </a:p>
          <a:p>
            <a:r>
              <a:rPr lang="en-US" dirty="0"/>
              <a:t>And therefore this must hold for all points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45A5B8-FA61-9940-8765-4FE74126D921}"/>
              </a:ext>
            </a:extLst>
          </p:cNvPr>
          <p:cNvSpPr txBox="1"/>
          <p:nvPr/>
        </p:nvSpPr>
        <p:spPr>
          <a:xfrm>
            <a:off x="7005068" y="5008198"/>
            <a:ext cx="3589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can also be shown that 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Watch Khan Academy video at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proof that c^2 = a^2 + b^2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46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6" y="1644020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7E202DC-9649-774E-82FC-E94E40F8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8" y="2392282"/>
            <a:ext cx="4931064" cy="39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AC963F-14BC-D94B-ABC9-2092FFAD1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718" y="1149150"/>
            <a:ext cx="6079200" cy="52140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F784B-E246-ED47-AE59-25C6761F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66979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(0,0))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127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6" y="1644020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0F563-CAC1-A548-8B6B-A8F301B7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000" y="2075157"/>
            <a:ext cx="3628761" cy="19698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8840C2-438C-B34F-98B6-0AC8EB5E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66979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(0,0))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pic>
        <p:nvPicPr>
          <p:cNvPr id="13" name="Picture 4" descr="Graphing Hyperbolas Centered at the Origin | CK-12 Foundation">
            <a:extLst>
              <a:ext uri="{FF2B5EF4-FFF2-40B4-BE49-F238E27FC236}">
                <a16:creationId xmlns:a16="http://schemas.microsoft.com/office/drawing/2014/main" id="{2F3FB833-1590-EC4C-8469-75AE1F76D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>
            <a:off x="522515" y="1143277"/>
            <a:ext cx="5355771" cy="53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59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20911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appeal </a:t>
            </a:r>
            <a:r>
              <a:rPr lang="en-US"/>
              <a:t>to translating by </a:t>
            </a:r>
            <a:r>
              <a:rPr lang="en-US" dirty="0" err="1"/>
              <a:t>h,k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AD9469-AEE8-D249-B7F0-686036F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547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817AC-D2CD-284E-93EB-E1D41EBF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8" y="1563940"/>
            <a:ext cx="11451771" cy="5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0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020911"/>
                <a:ext cx="11353799" cy="48274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Which way is it oriented?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Whatever “comes first”  (i.e. is the larger quantity)  in the subtraction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= 1	opens in the x direction     left and right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br>
                  <a:rPr lang="en-US" dirty="0"/>
                </a:b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−3)2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 = 1	 opens in the y direction     up and down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020911"/>
                <a:ext cx="11353799" cy="4827423"/>
              </a:xfrm>
              <a:blipFill>
                <a:blip r:embed="rId2"/>
                <a:stretch>
                  <a:fillRect l="-1119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70AD9469-AEE8-D249-B7F0-686036F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547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0346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020911"/>
                <a:ext cx="11353799" cy="607997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 It’s all about </a:t>
                </a:r>
              </a:p>
              <a:p>
                <a:pPr marL="0" indent="0">
                  <a:buNone/>
                </a:pPr>
                <a:r>
                  <a:rPr lang="en-US" dirty="0"/>
                  <a:t>the rectangle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−3)2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= 1 	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Center (3,1)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 wide 3 high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Vertices (7,1) and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draw in asymptotes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are the foci?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baseline="30000" dirty="0"/>
                  <a:t>2</a:t>
                </a:r>
                <a:r>
                  <a:rPr lang="en-US" dirty="0"/>
                  <a:t>  = a</a:t>
                </a:r>
                <a:r>
                  <a:rPr lang="en-US" baseline="30000" dirty="0"/>
                  <a:t>2</a:t>
                </a:r>
                <a:r>
                  <a:rPr lang="en-US" dirty="0"/>
                  <a:t> + b</a:t>
                </a:r>
                <a:r>
                  <a:rPr lang="en-US" baseline="30000" dirty="0"/>
                  <a:t>2</a:t>
                </a:r>
                <a:r>
                  <a:rPr lang="en-US" dirty="0"/>
                  <a:t>    c = 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(8,1) (-2,1)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Draw in hyperbola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020911"/>
                <a:ext cx="11353799" cy="6079977"/>
              </a:xfrm>
              <a:blipFill>
                <a:blip r:embed="rId2"/>
                <a:stretch>
                  <a:fillRect l="-22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70AD9469-AEE8-D249-B7F0-686036F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547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F5503-5D9A-7844-A5B3-B9AD886A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020911"/>
            <a:ext cx="8267700" cy="5854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9F6393-C902-4848-87D9-2E6211F2B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1020911"/>
            <a:ext cx="8204200" cy="588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FC440-0426-3C41-B672-49D0C10F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0" y="1046311"/>
            <a:ext cx="82804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020911"/>
                <a:ext cx="11353799" cy="607997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 It’s all about </a:t>
                </a:r>
              </a:p>
              <a:p>
                <a:pPr marL="0" indent="0">
                  <a:buNone/>
                </a:pPr>
                <a:r>
                  <a:rPr lang="en-US" dirty="0"/>
                  <a:t>the rectangle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−3)2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 = 1	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Center (3,1)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 wide 3 high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Vertices (3,4) and 3,–2)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draw in asymptotes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are the foci?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baseline="30000" dirty="0"/>
                  <a:t>2</a:t>
                </a:r>
                <a:r>
                  <a:rPr lang="en-US" dirty="0"/>
                  <a:t>  = a</a:t>
                </a:r>
                <a:r>
                  <a:rPr lang="en-US" baseline="30000" dirty="0"/>
                  <a:t>2</a:t>
                </a:r>
                <a:r>
                  <a:rPr lang="en-US" dirty="0"/>
                  <a:t> + b</a:t>
                </a:r>
                <a:r>
                  <a:rPr lang="en-US" baseline="30000" dirty="0"/>
                  <a:t>2</a:t>
                </a:r>
                <a:r>
                  <a:rPr lang="en-US" dirty="0"/>
                  <a:t>    c = 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(3,6) (3,-4)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Draw in hyperbola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52705-1E48-0E4F-BC2E-5E7D64C90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020911"/>
                <a:ext cx="11353799" cy="6079977"/>
              </a:xfrm>
              <a:blipFill>
                <a:blip r:embed="rId2"/>
                <a:stretch>
                  <a:fillRect l="-22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70AD9469-AEE8-D249-B7F0-686036F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547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Points: Hyperbola (center (</a:t>
            </a:r>
            <a:r>
              <a:rPr lang="en-US" sz="3200" b="1" dirty="0" err="1"/>
              <a:t>h,k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000" b="1" dirty="0"/>
              <a:t>“the absolute difference of the distances from P to F</a:t>
            </a:r>
            <a:r>
              <a:rPr lang="en-US" sz="2000" b="1" baseline="-25000" dirty="0"/>
              <a:t>1</a:t>
            </a:r>
            <a:r>
              <a:rPr lang="en-US" sz="2000" b="1" dirty="0"/>
              <a:t> and  F</a:t>
            </a:r>
            <a:r>
              <a:rPr lang="en-US" sz="2000" b="1" baseline="-25000" dirty="0"/>
              <a:t>2</a:t>
            </a:r>
            <a:r>
              <a:rPr lang="en-US" sz="2000" b="1" dirty="0"/>
              <a:t> is a constant”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F5503-5D9A-7844-A5B3-B9AD886A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020911"/>
            <a:ext cx="8267700" cy="585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A686E-137F-EB4B-B770-9EF51081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0" y="1003300"/>
            <a:ext cx="8178800" cy="585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AA44F5-D042-064D-BE23-06822F72D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1003300"/>
            <a:ext cx="8178800" cy="58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DEA19CC-326C-1442-B2CA-92BA2E99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know which way an ellipse or a hyperbola is oriented??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5F2F8-36D5-7346-864B-009001703075}"/>
              </a:ext>
            </a:extLst>
          </p:cNvPr>
          <p:cNvSpPr txBox="1"/>
          <p:nvPr/>
        </p:nvSpPr>
        <p:spPr>
          <a:xfrm>
            <a:off x="2771775" y="2871788"/>
            <a:ext cx="5905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“Follow the foci”</a:t>
            </a:r>
          </a:p>
        </p:txBody>
      </p:sp>
    </p:spTree>
    <p:extLst>
      <p:ext uri="{BB962C8B-B14F-4D97-AF65-F5344CB8AC3E}">
        <p14:creationId xmlns:p14="http://schemas.microsoft.com/office/powerpoint/2010/main" val="2520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8028-EEEA-D644-982F-C8BCCE26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study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3344-E527-F841-A005-D2210B50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Mathematicians have studied them since at least 350 BC</a:t>
            </a:r>
          </a:p>
          <a:p>
            <a:endParaRPr lang="en-US" dirty="0"/>
          </a:p>
          <a:p>
            <a:r>
              <a:rPr lang="en-US" dirty="0"/>
              <a:t>Conic sections have interesting applications</a:t>
            </a:r>
          </a:p>
          <a:p>
            <a:endParaRPr lang="en-US" dirty="0"/>
          </a:p>
          <a:p>
            <a:r>
              <a:rPr lang="en-US" dirty="0"/>
              <a:t>Conic sections have interesting mathematical properties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01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DEA19CC-326C-1442-B2CA-92BA2E99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know which way an ellipse or a hyperbola is oriented??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5F2F8-36D5-7346-864B-009001703075}"/>
              </a:ext>
            </a:extLst>
          </p:cNvPr>
          <p:cNvSpPr txBox="1"/>
          <p:nvPr/>
        </p:nvSpPr>
        <p:spPr>
          <a:xfrm>
            <a:off x="838200" y="2043113"/>
            <a:ext cx="5905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“Follow the foci”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FCF7C-0F44-8B41-82E6-431873067E36}"/>
              </a:ext>
            </a:extLst>
          </p:cNvPr>
          <p:cNvSpPr txBox="1"/>
          <p:nvPr/>
        </p:nvSpPr>
        <p:spPr>
          <a:xfrm>
            <a:off x="2428875" y="3786188"/>
            <a:ext cx="93079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Ellipse:   foci at (4, 5) and (4, 11)    	Notice they are vertically aligned    taller </a:t>
            </a:r>
          </a:p>
          <a:p>
            <a:endParaRPr lang="en-US" dirty="0"/>
          </a:p>
          <a:p>
            <a:r>
              <a:rPr lang="en-US" dirty="0"/>
              <a:t>Ellipse:   foci at (4, 5) and (12, 5)    	Notice they are  horizontally aligned    wider</a:t>
            </a:r>
          </a:p>
          <a:p>
            <a:endParaRPr lang="en-US" dirty="0"/>
          </a:p>
          <a:p>
            <a:r>
              <a:rPr lang="en-US" dirty="0"/>
              <a:t>Hyperbola:   foci at (3,5) and (7,5) 	Notice they are  horizontally aligned    opens left and right</a:t>
            </a:r>
          </a:p>
          <a:p>
            <a:endParaRPr lang="en-US" dirty="0"/>
          </a:p>
          <a:p>
            <a:r>
              <a:rPr lang="en-US" dirty="0"/>
              <a:t>Hyperbola:   foci at (3,5) and (3,10) 	Notice they are  vertically aligned    opens up and down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6D4DD-4D74-A84C-938E-0CA17CBC400A}"/>
              </a:ext>
            </a:extLst>
          </p:cNvPr>
          <p:cNvSpPr txBox="1"/>
          <p:nvPr/>
        </p:nvSpPr>
        <p:spPr>
          <a:xfrm>
            <a:off x="1228725" y="6400800"/>
            <a:ext cx="504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same could be said about following the vertices</a:t>
            </a:r>
          </a:p>
        </p:txBody>
      </p:sp>
    </p:spTree>
    <p:extLst>
      <p:ext uri="{BB962C8B-B14F-4D97-AF65-F5344CB8AC3E}">
        <p14:creationId xmlns:p14="http://schemas.microsoft.com/office/powerpoint/2010/main" val="33075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09" y="1318555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A5062A-7C3E-A24D-97B6-BD79EBBD9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806574"/>
            <a:ext cx="9220200" cy="4686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71288A-33BF-2947-B338-1B5B81C0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9" y="131402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 definitions: Parabola (focus at (</a:t>
            </a:r>
            <a:r>
              <a:rPr lang="en-US" sz="3200" b="1" dirty="0" err="1"/>
              <a:t>a,b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200" b="1" dirty="0"/>
              <a:t>“the distances from P to the focal points is equal to the distance from P to the directrix”</a:t>
            </a:r>
          </a:p>
        </p:txBody>
      </p:sp>
    </p:spTree>
    <p:extLst>
      <p:ext uri="{BB962C8B-B14F-4D97-AF65-F5344CB8AC3E}">
        <p14:creationId xmlns:p14="http://schemas.microsoft.com/office/powerpoint/2010/main" val="3010139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2705-1E48-0E4F-BC2E-5E7D64C9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09" y="1318555"/>
            <a:ext cx="11353799" cy="4827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Directrix at y = 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A5062A-7C3E-A24D-97B6-BD79EBBD9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2" r="50000"/>
          <a:stretch/>
        </p:blipFill>
        <p:spPr>
          <a:xfrm>
            <a:off x="587409" y="2359728"/>
            <a:ext cx="3930663" cy="3508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22B7B8-5937-1C45-A627-B8CC738FA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732" y="1149150"/>
            <a:ext cx="6475859" cy="53583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057EB3-72DA-1442-953E-5BF20905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9" y="131402"/>
            <a:ext cx="12861663" cy="78402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Algebraic formula from Locus of Points definitions: Parabola (focus at (</a:t>
            </a:r>
            <a:r>
              <a:rPr lang="en-US" sz="3200" b="1" dirty="0" err="1"/>
              <a:t>a,b</a:t>
            </a:r>
            <a:r>
              <a:rPr lang="en-US" sz="3200" b="1" dirty="0"/>
              <a:t>))</a:t>
            </a:r>
            <a:br>
              <a:rPr lang="en-US" sz="3200" b="1" dirty="0"/>
            </a:br>
            <a:r>
              <a:rPr lang="en-US" sz="2200" b="1" dirty="0"/>
              <a:t>“the distances from P to the focal points is equal to the distance from P to the directrix”</a:t>
            </a:r>
          </a:p>
        </p:txBody>
      </p:sp>
    </p:spTree>
    <p:extLst>
      <p:ext uri="{BB962C8B-B14F-4D97-AF65-F5344CB8AC3E}">
        <p14:creationId xmlns:p14="http://schemas.microsoft.com/office/powerpoint/2010/main" val="2691114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71C1256-D1BA-0443-8EE8-6445B214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024"/>
          </a:xfrm>
        </p:spPr>
        <p:txBody>
          <a:bodyPr>
            <a:normAutofit/>
          </a:bodyPr>
          <a:lstStyle/>
          <a:p>
            <a:r>
              <a:rPr lang="en-US" sz="3200" b="1" dirty="0"/>
              <a:t>Potential math team problem  ( is there another way?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2B7B8-5937-1C45-A627-B8CC738FA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53" r="61153" b="273"/>
          <a:stretch/>
        </p:blipFill>
        <p:spPr>
          <a:xfrm>
            <a:off x="2383972" y="1527609"/>
            <a:ext cx="6228664" cy="858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00EA2-0574-344C-9F26-22D451BCE52C}"/>
                  </a:ext>
                </a:extLst>
              </p:cNvPr>
              <p:cNvSpPr txBox="1"/>
              <p:nvPr/>
            </p:nvSpPr>
            <p:spPr>
              <a:xfrm>
                <a:off x="-2960913" y="2764971"/>
                <a:ext cx="23641246" cy="3748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8"/>
                <a:r>
                  <a:rPr lang="en-US" sz="2800" dirty="0"/>
                  <a:t>Find the equation of a parabola with focus at (–1, 3) and directrix at y =  5</a:t>
                </a:r>
              </a:p>
              <a:p>
                <a:pPr lvl="8"/>
                <a:endParaRPr lang="en-US" sz="2800" dirty="0"/>
              </a:p>
              <a:p>
                <a:pPr lvl="8"/>
                <a:r>
                  <a:rPr lang="en-US" sz="2800" dirty="0"/>
                  <a:t>	(x – –1 )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+ 3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– 5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= 2(3 – 5)y</a:t>
                </a:r>
              </a:p>
              <a:p>
                <a:pPr lvl="8"/>
                <a:endParaRPr lang="en-US" sz="2800" dirty="0"/>
              </a:p>
              <a:p>
                <a:pPr lvl="8"/>
                <a:r>
                  <a:rPr lang="en-US" sz="2800" dirty="0"/>
                  <a:t>	(x + 1)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– 16 = –4y</a:t>
                </a:r>
              </a:p>
              <a:p>
                <a:pPr lvl="8"/>
                <a:endParaRPr lang="en-US" sz="2800" dirty="0"/>
              </a:p>
              <a:p>
                <a:pPr lvl="8"/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8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800" dirty="0"/>
                  <a:t> = y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00EA2-0574-344C-9F26-22D451BCE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0913" y="2764971"/>
                <a:ext cx="23641246" cy="3748142"/>
              </a:xfrm>
              <a:prstGeom prst="rect">
                <a:avLst/>
              </a:prstGeom>
              <a:blipFill>
                <a:blip r:embed="rId3"/>
                <a:stretch>
                  <a:fillRect t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3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177137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8" y="1690688"/>
            <a:ext cx="10589302" cy="5032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</a:t>
            </a:r>
            <a:r>
              <a:rPr lang="en-US" b="1" dirty="0" err="1">
                <a:solidFill>
                  <a:srgbClr val="7030A0"/>
                </a:solidFill>
              </a:rPr>
              <a:t>Bxy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   General form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 concert with the other terms, the term </a:t>
            </a:r>
            <a:r>
              <a:rPr lang="en-US" b="1" dirty="0" err="1"/>
              <a:t>Bxy</a:t>
            </a:r>
            <a:r>
              <a:rPr lang="en-US" b="1" dirty="0"/>
              <a:t> does weird things to the graphs: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make the conic slanted (x</a:t>
            </a:r>
            <a:r>
              <a:rPr lang="en-US" b="1" baseline="30000" dirty="0"/>
              <a:t>2 </a:t>
            </a:r>
            <a:r>
              <a:rPr lang="en-US" b="1" dirty="0"/>
              <a:t>– 7xy + 13y</a:t>
            </a:r>
            <a:r>
              <a:rPr lang="en-US" b="1" baseline="30000" dirty="0"/>
              <a:t>2  </a:t>
            </a:r>
            <a:r>
              <a:rPr lang="en-US" b="1" dirty="0"/>
              <a:t>= 4),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cause the graph to degenerate to a line (x</a:t>
            </a:r>
            <a:r>
              <a:rPr lang="en-US" b="1" baseline="30000" dirty="0"/>
              <a:t>2</a:t>
            </a:r>
            <a:r>
              <a:rPr lang="en-US" b="1" dirty="0"/>
              <a:t> – 2xy + y</a:t>
            </a:r>
            <a:r>
              <a:rPr lang="en-US" b="1" baseline="30000" dirty="0"/>
              <a:t>2</a:t>
            </a:r>
            <a:r>
              <a:rPr lang="en-US" b="1" dirty="0"/>
              <a:t> = 0),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create two || lines (x</a:t>
            </a:r>
            <a:r>
              <a:rPr lang="en-US" b="1" baseline="30000" dirty="0"/>
              <a:t>2</a:t>
            </a:r>
            <a:r>
              <a:rPr lang="en-US" b="1" dirty="0"/>
              <a:t> – 2xy + y</a:t>
            </a:r>
            <a:r>
              <a:rPr lang="en-US" b="1" baseline="30000" dirty="0"/>
              <a:t>2</a:t>
            </a:r>
            <a:r>
              <a:rPr lang="en-US" b="1" dirty="0"/>
              <a:t> = 4),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create intersecting lines (x</a:t>
            </a:r>
            <a:r>
              <a:rPr lang="en-US" b="1" baseline="30000" dirty="0"/>
              <a:t>2</a:t>
            </a:r>
            <a:r>
              <a:rPr lang="en-US" b="1" dirty="0"/>
              <a:t> – 4xy + y</a:t>
            </a:r>
            <a:r>
              <a:rPr lang="en-US" b="1" baseline="30000" dirty="0"/>
              <a:t>2</a:t>
            </a:r>
            <a:r>
              <a:rPr lang="en-US" b="1" dirty="0"/>
              <a:t> = 0),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cause what you think is an ellipse to be a hyperbola (x</a:t>
            </a:r>
            <a:r>
              <a:rPr lang="en-US" b="1" baseline="30000" dirty="0"/>
              <a:t>2</a:t>
            </a:r>
            <a:r>
              <a:rPr lang="en-US" b="1" dirty="0"/>
              <a:t> – 7xy + 2y</a:t>
            </a:r>
            <a:r>
              <a:rPr lang="en-US" b="1" baseline="30000" dirty="0"/>
              <a:t>2 </a:t>
            </a:r>
            <a:r>
              <a:rPr lang="en-US" b="1" dirty="0"/>
              <a:t>= 4)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hard to predict based on the interactions with the other terms.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So for this discussion, we are going to assume B = 0.  Math League rarely uses conics with a B value but we will show a couple of examples later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11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" y="134937"/>
            <a:ext cx="1177137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460500"/>
            <a:ext cx="12072079" cy="5032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   General form, where B = 0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1300" b="1" dirty="0">
                <a:solidFill>
                  <a:srgbClr val="7030A0"/>
                </a:solidFill>
              </a:rPr>
              <a:t>If A = C = 0 and D, E not both zero, the graph is a line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If A =  C, the graph is a usually a </a:t>
            </a:r>
            <a:r>
              <a:rPr lang="en-US" b="1" i="1" dirty="0"/>
              <a:t>circle</a:t>
            </a:r>
            <a:r>
              <a:rPr lang="en-US" b="1" dirty="0"/>
              <a:t> </a:t>
            </a:r>
            <a:r>
              <a:rPr lang="en-US" sz="1200" b="1" dirty="0">
                <a:solidFill>
                  <a:srgbClr val="7030A0"/>
                </a:solidFill>
              </a:rPr>
              <a:t>(degenerate cases can occur depending on D, E, F…  </a:t>
            </a:r>
            <a:r>
              <a:rPr lang="en-US" sz="1200" b="1" dirty="0" err="1">
                <a:solidFill>
                  <a:srgbClr val="7030A0"/>
                </a:solidFill>
              </a:rPr>
              <a:t>e.g</a:t>
            </a:r>
            <a:r>
              <a:rPr lang="en-US" sz="1200" b="1" dirty="0">
                <a:solidFill>
                  <a:srgbClr val="7030A0"/>
                </a:solidFill>
              </a:rPr>
              <a:t>  x</a:t>
            </a:r>
            <a:r>
              <a:rPr lang="en-US" sz="1200" b="1" baseline="30000" dirty="0">
                <a:solidFill>
                  <a:srgbClr val="7030A0"/>
                </a:solidFill>
              </a:rPr>
              <a:t>2</a:t>
            </a:r>
            <a:r>
              <a:rPr lang="en-US" sz="1200" b="1" dirty="0">
                <a:solidFill>
                  <a:srgbClr val="7030A0"/>
                </a:solidFill>
              </a:rPr>
              <a:t> + y</a:t>
            </a:r>
            <a:r>
              <a:rPr lang="en-US" sz="1200" b="1" baseline="30000" dirty="0">
                <a:solidFill>
                  <a:srgbClr val="7030A0"/>
                </a:solidFill>
              </a:rPr>
              <a:t>2</a:t>
            </a:r>
            <a:r>
              <a:rPr lang="en-US" sz="1200" b="1" dirty="0">
                <a:solidFill>
                  <a:srgbClr val="7030A0"/>
                </a:solidFill>
              </a:rPr>
              <a:t> + 8 = 0)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If A ≠  C, and A and C have the same sign, the graph is a usually an </a:t>
            </a:r>
            <a:r>
              <a:rPr lang="en-US" b="1" i="1" dirty="0">
                <a:solidFill>
                  <a:srgbClr val="0070C0"/>
                </a:solidFill>
              </a:rPr>
              <a:t>ellipse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7030A0"/>
                </a:solidFill>
              </a:rPr>
              <a:t> (degenerate cases can occur depending on D, E, F…  </a:t>
            </a:r>
            <a:r>
              <a:rPr lang="en-US" sz="1200" b="1" dirty="0" err="1">
                <a:solidFill>
                  <a:srgbClr val="7030A0"/>
                </a:solidFill>
              </a:rPr>
              <a:t>e.g</a:t>
            </a:r>
            <a:r>
              <a:rPr lang="en-US" sz="1200" b="1" dirty="0">
                <a:solidFill>
                  <a:srgbClr val="7030A0"/>
                </a:solidFill>
              </a:rPr>
              <a:t>  x</a:t>
            </a:r>
            <a:r>
              <a:rPr lang="en-US" sz="1200" b="1" baseline="30000" dirty="0">
                <a:solidFill>
                  <a:srgbClr val="7030A0"/>
                </a:solidFill>
              </a:rPr>
              <a:t>2</a:t>
            </a:r>
            <a:r>
              <a:rPr lang="en-US" sz="1200" b="1" dirty="0">
                <a:solidFill>
                  <a:srgbClr val="7030A0"/>
                </a:solidFill>
              </a:rPr>
              <a:t> +5y</a:t>
            </a:r>
            <a:r>
              <a:rPr lang="en-US" sz="1200" b="1" baseline="30000" dirty="0">
                <a:solidFill>
                  <a:srgbClr val="7030A0"/>
                </a:solidFill>
              </a:rPr>
              <a:t>2</a:t>
            </a:r>
            <a:r>
              <a:rPr lang="en-US" sz="1200" b="1" dirty="0">
                <a:solidFill>
                  <a:srgbClr val="7030A0"/>
                </a:solidFill>
              </a:rPr>
              <a:t> -x+y+3=0)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If A ≠  </a:t>
            </a:r>
            <a:r>
              <a:rPr lang="en-US" b="1" dirty="0" err="1">
                <a:solidFill>
                  <a:srgbClr val="00B050"/>
                </a:solidFill>
              </a:rPr>
              <a:t>C,and</a:t>
            </a:r>
            <a:r>
              <a:rPr lang="en-US" b="1" dirty="0">
                <a:solidFill>
                  <a:srgbClr val="00B050"/>
                </a:solidFill>
              </a:rPr>
              <a:t> A and C have the different signs, the graph is a usually a </a:t>
            </a:r>
            <a:r>
              <a:rPr lang="en-US" b="1" i="1" dirty="0">
                <a:solidFill>
                  <a:srgbClr val="00B050"/>
                </a:solidFill>
              </a:rPr>
              <a:t>hyperbola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7030A0"/>
                </a:solidFill>
              </a:rPr>
              <a:t>(degenerate cases can occur depending on D, E, F…  </a:t>
            </a:r>
            <a:r>
              <a:rPr lang="en-US" sz="1200" b="1" dirty="0" err="1">
                <a:solidFill>
                  <a:srgbClr val="7030A0"/>
                </a:solidFill>
              </a:rPr>
              <a:t>e.g</a:t>
            </a:r>
            <a:r>
              <a:rPr lang="en-US" sz="1200" b="1" dirty="0">
                <a:solidFill>
                  <a:srgbClr val="7030A0"/>
                </a:solidFill>
              </a:rPr>
              <a:t>  x</a:t>
            </a:r>
            <a:r>
              <a:rPr lang="en-US" sz="1200" b="1" baseline="30000" dirty="0">
                <a:solidFill>
                  <a:srgbClr val="7030A0"/>
                </a:solidFill>
              </a:rPr>
              <a:t>2</a:t>
            </a:r>
            <a:r>
              <a:rPr lang="en-US" sz="1200" b="1" dirty="0">
                <a:solidFill>
                  <a:srgbClr val="7030A0"/>
                </a:solidFill>
              </a:rPr>
              <a:t> + 20x + 100 – y</a:t>
            </a:r>
            <a:r>
              <a:rPr lang="en-US" sz="1200" b="1" baseline="30000" dirty="0">
                <a:solidFill>
                  <a:srgbClr val="7030A0"/>
                </a:solidFill>
              </a:rPr>
              <a:t>2 </a:t>
            </a:r>
            <a:r>
              <a:rPr lang="en-US" sz="1200" b="1" dirty="0">
                <a:solidFill>
                  <a:srgbClr val="7030A0"/>
                </a:solidFill>
              </a:rPr>
              <a:t>= 0)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If A or C = 0 (but not both), the graph is a</a:t>
            </a:r>
            <a:r>
              <a:rPr lang="en-US" b="1" i="1" dirty="0">
                <a:solidFill>
                  <a:srgbClr val="C00000"/>
                </a:solidFill>
              </a:rPr>
              <a:t> parabola  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sz="1200" b="1" dirty="0">
                <a:solidFill>
                  <a:srgbClr val="7030A0"/>
                </a:solidFill>
              </a:rPr>
              <a:t>(I am not aware of degenerate cases</a:t>
            </a:r>
            <a:r>
              <a:rPr lang="en-US" sz="12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58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134937"/>
            <a:ext cx="11591494" cy="1325563"/>
          </a:xfrm>
        </p:spPr>
        <p:txBody>
          <a:bodyPr>
            <a:noAutofit/>
          </a:bodyPr>
          <a:lstStyle/>
          <a:p>
            <a:r>
              <a:rPr lang="en-US" sz="2800" b="1" dirty="0"/>
              <a:t>Potential problems: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690688"/>
            <a:ext cx="1207207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Knowing that the following </a:t>
            </a:r>
            <a:r>
              <a:rPr lang="en-US" b="1" i="1" dirty="0">
                <a:solidFill>
                  <a:srgbClr val="7030A0"/>
                </a:solidFill>
              </a:rPr>
              <a:t>is</a:t>
            </a:r>
            <a:r>
              <a:rPr lang="en-US" b="1" dirty="0">
                <a:solidFill>
                  <a:srgbClr val="7030A0"/>
                </a:solidFill>
              </a:rPr>
              <a:t> a conic, what type (circle, ellipse, hyperbola, parabola) is it?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	A.  5x + 7y – 9 + 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= 0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	B.  5x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+ 7y – 9x – 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= 0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	C.  5x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+ 7y – 9x + 5y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= 0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	D.  5x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+ 7y – 9x + 3y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= 0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87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134937"/>
            <a:ext cx="11591494" cy="1325563"/>
          </a:xfrm>
        </p:spPr>
        <p:txBody>
          <a:bodyPr>
            <a:noAutofit/>
          </a:bodyPr>
          <a:lstStyle/>
          <a:p>
            <a:r>
              <a:rPr lang="en-US" sz="2800" b="1" dirty="0"/>
              <a:t>Potential problems: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690688"/>
            <a:ext cx="1207207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Knowing that the following is a conic, what type (circle, ellipse, hyperbola, parabola) is it?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	A.  5x + 7y – 9 + 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= 0		</a:t>
            </a:r>
            <a:r>
              <a:rPr lang="en-US" b="1" dirty="0">
                <a:solidFill>
                  <a:srgbClr val="00B050"/>
                </a:solidFill>
              </a:rPr>
              <a:t>parabola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	B.  5x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+ 7y – 9x – 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= 0	</a:t>
            </a:r>
            <a:r>
              <a:rPr lang="en-US" b="1" dirty="0">
                <a:solidFill>
                  <a:srgbClr val="00B050"/>
                </a:solidFill>
              </a:rPr>
              <a:t>	hyperbola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	C.  5x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+ 7y – 9x + 5y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= 0		</a:t>
            </a:r>
            <a:r>
              <a:rPr lang="en-US" b="1" dirty="0">
                <a:solidFill>
                  <a:srgbClr val="00B050"/>
                </a:solidFill>
              </a:rPr>
              <a:t>circle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	D.  5x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+ 7y – 9x + 3y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= 0		</a:t>
            </a:r>
            <a:r>
              <a:rPr lang="en-US" b="1" dirty="0">
                <a:solidFill>
                  <a:srgbClr val="00B050"/>
                </a:solidFill>
              </a:rPr>
              <a:t>ellipse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70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ECCE-AC68-A946-8195-B4E01753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end of part one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9957-36F5-3443-9411-C11DF28F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/>
              <a:t>separate PowerPoints</a:t>
            </a:r>
            <a:r>
              <a:rPr lang="en-US" dirty="0"/>
              <a:t>, we will examine each conic separately, working on the details of each particular conic and doing more examples from the Math League canon</a:t>
            </a:r>
          </a:p>
        </p:txBody>
      </p:sp>
    </p:spTree>
    <p:extLst>
      <p:ext uri="{BB962C8B-B14F-4D97-AF65-F5344CB8AC3E}">
        <p14:creationId xmlns:p14="http://schemas.microsoft.com/office/powerpoint/2010/main" val="237816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D244-1C96-714E-835B-E500B200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500062"/>
            <a:ext cx="116776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Mathematicians have studied them since at least 350 BC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Conic sections - Conic sections">
            <a:extLst>
              <a:ext uri="{FF2B5EF4-FFF2-40B4-BE49-F238E27FC236}">
                <a16:creationId xmlns:a16="http://schemas.microsoft.com/office/drawing/2014/main" id="{4838E688-15C7-A34D-AD47-53E3C68A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470025"/>
            <a:ext cx="431165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4E707B-F2B1-6C44-873B-FD49DAA64B21}"/>
              </a:ext>
            </a:extLst>
          </p:cNvPr>
          <p:cNvSpPr txBox="1"/>
          <p:nvPr/>
        </p:nvSpPr>
        <p:spPr>
          <a:xfrm>
            <a:off x="2995375" y="5657671"/>
            <a:ext cx="6201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Various translations of original Greek text by Apollonius of </a:t>
            </a:r>
            <a:r>
              <a:rPr lang="en-US" dirty="0" err="1"/>
              <a:t>Perga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Apollonius_of_Perga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 descr="Mathematical Treasure: Halley's Conics of Apollonius | Mathematical  Association of America">
            <a:extLst>
              <a:ext uri="{FF2B5EF4-FFF2-40B4-BE49-F238E27FC236}">
                <a16:creationId xmlns:a16="http://schemas.microsoft.com/office/drawing/2014/main" id="{B2C2B043-711B-E541-9702-F3469C7C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09" y="1470025"/>
            <a:ext cx="2604711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ollonius and conic sections">
            <a:extLst>
              <a:ext uri="{FF2B5EF4-FFF2-40B4-BE49-F238E27FC236}">
                <a16:creationId xmlns:a16="http://schemas.microsoft.com/office/drawing/2014/main" id="{9D19114A-8E9C-394C-AF9E-10647C7D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16" y="1470025"/>
            <a:ext cx="3033711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9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CDC64-3EE5-394E-8C89-3BAD8BAC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705970"/>
            <a:ext cx="3420426" cy="5446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ED421-B4A4-024D-BE8C-52F82639B20C}"/>
              </a:ext>
            </a:extLst>
          </p:cNvPr>
          <p:cNvSpPr txBox="1"/>
          <p:nvPr/>
        </p:nvSpPr>
        <p:spPr>
          <a:xfrm>
            <a:off x="5143501" y="3086100"/>
            <a:ext cx="6263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Table of Conics from </a:t>
            </a:r>
          </a:p>
          <a:p>
            <a:r>
              <a:rPr lang="en-US" sz="3200" dirty="0" err="1"/>
              <a:t>Chambers’s</a:t>
            </a:r>
            <a:r>
              <a:rPr lang="en-US" sz="3200" dirty="0"/>
              <a:t> </a:t>
            </a:r>
            <a:r>
              <a:rPr lang="en-US" sz="3200" dirty="0" err="1"/>
              <a:t>Cyclopaedia</a:t>
            </a:r>
            <a:r>
              <a:rPr lang="en-US" sz="3200" dirty="0"/>
              <a:t>, a 1728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6E400-D639-074C-B9DF-8D354D391B70}"/>
              </a:ext>
            </a:extLst>
          </p:cNvPr>
          <p:cNvSpPr txBox="1"/>
          <p:nvPr/>
        </p:nvSpPr>
        <p:spPr>
          <a:xfrm>
            <a:off x="5286375" y="4800600"/>
            <a:ext cx="536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Chamber's Universal_Dictionary_of_Arts_and_Sciences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4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D244-1C96-714E-835B-E500B200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0"/>
            <a:ext cx="11677650" cy="1325563"/>
          </a:xfrm>
        </p:spPr>
        <p:txBody>
          <a:bodyPr>
            <a:normAutofit/>
          </a:bodyPr>
          <a:lstStyle/>
          <a:p>
            <a:r>
              <a:rPr lang="en-US" dirty="0"/>
              <a:t>Conic sections have interesting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16554-1BF2-4746-8EDC-055A822A9F86}"/>
              </a:ext>
            </a:extLst>
          </p:cNvPr>
          <p:cNvSpPr txBox="1"/>
          <p:nvPr/>
        </p:nvSpPr>
        <p:spPr>
          <a:xfrm>
            <a:off x="385763" y="1040249"/>
            <a:ext cx="8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Circles: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D038F-7B0F-6846-979D-161B0B4B6425}"/>
              </a:ext>
            </a:extLst>
          </p:cNvPr>
          <p:cNvSpPr txBox="1"/>
          <p:nvPr/>
        </p:nvSpPr>
        <p:spPr>
          <a:xfrm>
            <a:off x="813829" y="1440656"/>
            <a:ext cx="809933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Manhole Covers:</a:t>
            </a:r>
          </a:p>
          <a:p>
            <a:endParaRPr lang="en-US" dirty="0"/>
          </a:p>
          <a:p>
            <a:r>
              <a:rPr lang="en-US" dirty="0"/>
              <a:t>are round because “it is the best shape to resist the compression of Earth around it.”</a:t>
            </a:r>
          </a:p>
          <a:p>
            <a:r>
              <a:rPr lang="en-US" dirty="0"/>
              <a:t>Round shapes are easier to manufacture than square or rectangular shapes, </a:t>
            </a:r>
          </a:p>
          <a:p>
            <a:r>
              <a:rPr lang="en-US" dirty="0"/>
              <a:t>and because manhole covers are heavy, being round makes them </a:t>
            </a:r>
          </a:p>
          <a:p>
            <a:r>
              <a:rPr lang="en-US" dirty="0"/>
              <a:t>easier to move from place to place (just roll them!). </a:t>
            </a:r>
          </a:p>
          <a:p>
            <a:r>
              <a:rPr lang="en-US" dirty="0"/>
              <a:t>As an added benefit, workers don’t need to line up the covers with any angles, </a:t>
            </a:r>
          </a:p>
          <a:p>
            <a:r>
              <a:rPr lang="en-US" dirty="0"/>
              <a:t>making round covers easy to slip into place.</a:t>
            </a:r>
          </a:p>
          <a:p>
            <a:endParaRPr lang="en-US" dirty="0"/>
          </a:p>
          <a:p>
            <a:r>
              <a:rPr lang="en-US" dirty="0"/>
              <a:t>But</a:t>
            </a:r>
            <a:r>
              <a:rPr lang="en-US" b="1" i="1" dirty="0"/>
              <a:t> perhaps the biggest reason </a:t>
            </a:r>
            <a:r>
              <a:rPr lang="en-US" dirty="0"/>
              <a:t>that manhole covers are round is that round covers</a:t>
            </a:r>
          </a:p>
          <a:p>
            <a:r>
              <a:rPr lang="en-US" dirty="0"/>
              <a:t>can’t fall through a circular opening. “For all manholes, there is a ‘lip’ around the rim</a:t>
            </a:r>
          </a:p>
          <a:p>
            <a:r>
              <a:rPr lang="en-US" dirty="0"/>
              <a:t> of the hole, holding up the cover, which means that the underlying hole </a:t>
            </a:r>
          </a:p>
          <a:p>
            <a:r>
              <a:rPr lang="en-US" dirty="0"/>
              <a:t>is smaller than the cover,” Scheckel writes. </a:t>
            </a:r>
          </a:p>
          <a:p>
            <a:endParaRPr lang="en-US" b="1" dirty="0"/>
          </a:p>
          <a:p>
            <a:r>
              <a:rPr lang="en-US" b="1" dirty="0"/>
              <a:t>“A round manhole cover can’t fall through its circular opening, </a:t>
            </a:r>
          </a:p>
          <a:p>
            <a:r>
              <a:rPr lang="en-US" dirty="0"/>
              <a:t>because no matter how you position it, the cover is wider than the hole. </a:t>
            </a:r>
          </a:p>
          <a:p>
            <a:r>
              <a:rPr lang="en-US" dirty="0"/>
              <a:t>But a square, rectangular, or oval manhole cover could fall in </a:t>
            </a:r>
          </a:p>
          <a:p>
            <a:r>
              <a:rPr lang="en-US" dirty="0"/>
              <a:t>if it was inserted diagonally into the hole,” which would be bad news </a:t>
            </a:r>
          </a:p>
          <a:p>
            <a:r>
              <a:rPr lang="en-US" dirty="0"/>
              <a:t>for unobservant pedestrians and drivers alike.  </a:t>
            </a:r>
          </a:p>
          <a:p>
            <a:endParaRPr lang="en-US" dirty="0"/>
          </a:p>
        </p:txBody>
      </p:sp>
      <p:pic>
        <p:nvPicPr>
          <p:cNvPr id="3074" name="Picture 2" descr="iStock">
            <a:extLst>
              <a:ext uri="{FF2B5EF4-FFF2-40B4-BE49-F238E27FC236}">
                <a16:creationId xmlns:a16="http://schemas.microsoft.com/office/drawing/2014/main" id="{3EB2B31F-180F-0048-BFDE-B63FC73C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67976" y="2748221"/>
            <a:ext cx="4457699" cy="25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3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D244-1C96-714E-835B-E500B200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0"/>
            <a:ext cx="11677650" cy="1325563"/>
          </a:xfrm>
        </p:spPr>
        <p:txBody>
          <a:bodyPr>
            <a:normAutofit/>
          </a:bodyPr>
          <a:lstStyle/>
          <a:p>
            <a:r>
              <a:rPr lang="en-US" dirty="0"/>
              <a:t>Conic sections have interesting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16554-1BF2-4746-8EDC-055A822A9F86}"/>
              </a:ext>
            </a:extLst>
          </p:cNvPr>
          <p:cNvSpPr txBox="1"/>
          <p:nvPr/>
        </p:nvSpPr>
        <p:spPr>
          <a:xfrm>
            <a:off x="385763" y="1040249"/>
            <a:ext cx="9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Ellipses: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D038F-7B0F-6846-979D-161B0B4B6425}"/>
              </a:ext>
            </a:extLst>
          </p:cNvPr>
          <p:cNvSpPr txBox="1"/>
          <p:nvPr/>
        </p:nvSpPr>
        <p:spPr>
          <a:xfrm>
            <a:off x="852621" y="1726406"/>
            <a:ext cx="98426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Johannes Kepler’s (1571 – 1630) laws of planetary motion</a:t>
            </a:r>
          </a:p>
          <a:p>
            <a:endParaRPr lang="en-US" dirty="0"/>
          </a:p>
          <a:p>
            <a:r>
              <a:rPr lang="en-US" dirty="0"/>
              <a:t>1) every </a:t>
            </a:r>
            <a:r>
              <a:rPr lang="en-US" b="1" i="1" dirty="0"/>
              <a:t>planet’s orbit is an ellipse </a:t>
            </a:r>
            <a:r>
              <a:rPr lang="en-US" dirty="0"/>
              <a:t>with the Sun at a focus</a:t>
            </a:r>
          </a:p>
          <a:p>
            <a:endParaRPr lang="en-US" dirty="0"/>
          </a:p>
          <a:p>
            <a:r>
              <a:rPr lang="en-US" dirty="0"/>
              <a:t>2) a line joining the Sun and a planet sweeps out equal areas in equal times</a:t>
            </a:r>
          </a:p>
          <a:p>
            <a:endParaRPr lang="en-US" dirty="0"/>
          </a:p>
          <a:p>
            <a:r>
              <a:rPr lang="en-US" dirty="0"/>
              <a:t>3) the </a:t>
            </a:r>
            <a:r>
              <a:rPr lang="en-US" b="1" dirty="0"/>
              <a:t>square</a:t>
            </a:r>
            <a:r>
              <a:rPr lang="en-US" dirty="0"/>
              <a:t> of a planet’s </a:t>
            </a:r>
            <a:r>
              <a:rPr lang="en-US" b="1" dirty="0"/>
              <a:t>orbital period </a:t>
            </a:r>
            <a:r>
              <a:rPr lang="en-US" dirty="0"/>
              <a:t>is </a:t>
            </a:r>
            <a:r>
              <a:rPr lang="en-US" b="1" dirty="0"/>
              <a:t>proportional to</a:t>
            </a:r>
            <a:r>
              <a:rPr lang="en-US" dirty="0"/>
              <a:t> the </a:t>
            </a:r>
            <a:r>
              <a:rPr lang="en-US" b="1" dirty="0"/>
              <a:t>cube</a:t>
            </a:r>
            <a:r>
              <a:rPr lang="en-US" dirty="0"/>
              <a:t> of the </a:t>
            </a:r>
            <a:r>
              <a:rPr lang="en-US" b="1" dirty="0"/>
              <a:t>semi-major axis</a:t>
            </a:r>
            <a:r>
              <a:rPr lang="en-US" dirty="0"/>
              <a:t> of its </a:t>
            </a:r>
            <a:r>
              <a:rPr lang="en-US" b="1" dirty="0"/>
              <a:t>orbit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Kepler's Laws">
            <a:extLst>
              <a:ext uri="{FF2B5EF4-FFF2-40B4-BE49-F238E27FC236}">
                <a16:creationId xmlns:a16="http://schemas.microsoft.com/office/drawing/2014/main" id="{C6DAA8FA-E079-504F-8165-5D803150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21" y="4100512"/>
            <a:ext cx="6477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RIVING KEPLER'S LAWS OF PLANETARY MOTION">
            <a:extLst>
              <a:ext uri="{FF2B5EF4-FFF2-40B4-BE49-F238E27FC236}">
                <a16:creationId xmlns:a16="http://schemas.microsoft.com/office/drawing/2014/main" id="{F4435BE4-66C6-0749-BE2C-745AE8C1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98" y="4311729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3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6E82F3-A980-6949-8221-CFCE1751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0"/>
            <a:ext cx="11677650" cy="1325563"/>
          </a:xfrm>
        </p:spPr>
        <p:txBody>
          <a:bodyPr>
            <a:normAutofit/>
          </a:bodyPr>
          <a:lstStyle/>
          <a:p>
            <a:r>
              <a:rPr lang="en-US" dirty="0"/>
              <a:t>Conic sections have interesting applications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9454C-95CA-214C-8478-B4AC78DD6ADB}"/>
              </a:ext>
            </a:extLst>
          </p:cNvPr>
          <p:cNvSpPr txBox="1"/>
          <p:nvPr/>
        </p:nvSpPr>
        <p:spPr>
          <a:xfrm>
            <a:off x="700645" y="1325563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Parabolas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14079-6904-A34D-9042-DA4020FFDA25}"/>
              </a:ext>
            </a:extLst>
          </p:cNvPr>
          <p:cNvSpPr txBox="1"/>
          <p:nvPr/>
        </p:nvSpPr>
        <p:spPr>
          <a:xfrm>
            <a:off x="385763" y="1995055"/>
            <a:ext cx="105950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Parabolic shapes have the property that, if they are made of material that </a:t>
            </a:r>
            <a:r>
              <a:rPr lang="en-US" dirty="0">
                <a:hlinkClick r:id="rId2" tooltip="Reflection (physics)"/>
              </a:rPr>
              <a:t>reflects</a:t>
            </a:r>
            <a:r>
              <a:rPr lang="en-US" dirty="0"/>
              <a:t> </a:t>
            </a:r>
            <a:r>
              <a:rPr lang="en-US" dirty="0">
                <a:hlinkClick r:id="rId3" tooltip="Light"/>
              </a:rPr>
              <a:t>light</a:t>
            </a:r>
            <a:r>
              <a:rPr lang="en-US" dirty="0"/>
              <a:t>, </a:t>
            </a:r>
          </a:p>
          <a:p>
            <a:r>
              <a:rPr lang="en-US" dirty="0"/>
              <a:t>then light that travels parallel to the axis of symmetry of a parabola and strikes its concave side </a:t>
            </a:r>
          </a:p>
          <a:p>
            <a:r>
              <a:rPr lang="en-US" dirty="0"/>
              <a:t>is reflected to its focus, regardless of where on the parabola the reflection occurs. </a:t>
            </a:r>
          </a:p>
          <a:p>
            <a:r>
              <a:rPr lang="en-US" dirty="0"/>
              <a:t>Conversely, light that originates from a point source at the focus is reflected into a parallel ("</a:t>
            </a:r>
            <a:r>
              <a:rPr lang="en-US" dirty="0">
                <a:hlinkClick r:id="rId4" tooltip="Collimated"/>
              </a:rPr>
              <a:t>collimated</a:t>
            </a:r>
            <a:r>
              <a:rPr lang="en-US" dirty="0"/>
              <a:t>") beam,</a:t>
            </a:r>
          </a:p>
          <a:p>
            <a:r>
              <a:rPr lang="en-US" dirty="0"/>
              <a:t>leaving the parabola parallel to the axis of symmetry. The same effects occur with </a:t>
            </a:r>
            <a:r>
              <a:rPr lang="en-US" dirty="0">
                <a:hlinkClick r:id="rId5" tooltip="Sound"/>
              </a:rPr>
              <a:t>sound</a:t>
            </a:r>
            <a:r>
              <a:rPr lang="en-US" dirty="0"/>
              <a:t> and other waves. </a:t>
            </a:r>
          </a:p>
          <a:p>
            <a:r>
              <a:rPr lang="en-US" dirty="0"/>
              <a:t>This reflective property is the basis of many practical uses of parabolas.</a:t>
            </a:r>
          </a:p>
        </p:txBody>
      </p:sp>
      <p:pic>
        <p:nvPicPr>
          <p:cNvPr id="2052" name="Picture 4" descr="16.1 Reflection - Physics | OpenStax">
            <a:extLst>
              <a:ext uri="{FF2B5EF4-FFF2-40B4-BE49-F238E27FC236}">
                <a16:creationId xmlns:a16="http://schemas.microsoft.com/office/drawing/2014/main" id="{CD22F498-04F2-3141-86BD-556BDBD4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46" y="4049541"/>
            <a:ext cx="2288392" cy="24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plied Use of Parabolas - MathBitsNotebook(Geo - CCSS Math)">
            <a:extLst>
              <a:ext uri="{FF2B5EF4-FFF2-40B4-BE49-F238E27FC236}">
                <a16:creationId xmlns:a16="http://schemas.microsoft.com/office/drawing/2014/main" id="{FB594E88-69EE-9C4E-A902-9E337DF0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5" y="3941262"/>
            <a:ext cx="31623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chimedes | Exploratorium Museum Exhibits">
            <a:extLst>
              <a:ext uri="{FF2B5EF4-FFF2-40B4-BE49-F238E27FC236}">
                <a16:creationId xmlns:a16="http://schemas.microsoft.com/office/drawing/2014/main" id="{07345C6B-87A3-E943-9109-01750969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11" y="37493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8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3667</Words>
  <Application>Microsoft Macintosh PowerPoint</Application>
  <PresentationFormat>Widescreen</PresentationFormat>
  <Paragraphs>462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Brush Script MT</vt:lpstr>
      <vt:lpstr>Arial</vt:lpstr>
      <vt:lpstr>Calibri</vt:lpstr>
      <vt:lpstr>Calibri Light</vt:lpstr>
      <vt:lpstr>Cambria Math</vt:lpstr>
      <vt:lpstr>Courier New</vt:lpstr>
      <vt:lpstr>Office Theme</vt:lpstr>
      <vt:lpstr>A Primer on Conic Sections part one</vt:lpstr>
      <vt:lpstr>What are Conic Sections? </vt:lpstr>
      <vt:lpstr>What are Conic Sections? </vt:lpstr>
      <vt:lpstr>Why do we study them?</vt:lpstr>
      <vt:lpstr>Mathematicians have studied them since at least 350 BC </vt:lpstr>
      <vt:lpstr>PowerPoint Presentation</vt:lpstr>
      <vt:lpstr>Conic sections have interesting applications</vt:lpstr>
      <vt:lpstr>Conic sections have interesting applications</vt:lpstr>
      <vt:lpstr>Conic sections have interesting applications</vt:lpstr>
      <vt:lpstr>Conic sections have interesting applications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Conic sections as a locus of points </vt:lpstr>
      <vt:lpstr>Conic sections as a locus of points</vt:lpstr>
      <vt:lpstr>Conic sections as a locus of points </vt:lpstr>
      <vt:lpstr>Conic sections as a locus of points 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Conic sections as a locus of points Using the idea of eccentricity and distance from focal point to directrix </vt:lpstr>
      <vt:lpstr>Let’s demonstrate how eccentricity can be use to create conics  special conic graph paper</vt:lpstr>
      <vt:lpstr>PowerPoint Presentation</vt:lpstr>
      <vt:lpstr>PowerPoint Presentation</vt:lpstr>
      <vt:lpstr>PowerPoint Presentation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Algebraic formula from Locus of Points definitions:  Circle, center (h,k) “distance from P to Center, O,  is constant radius”</vt:lpstr>
      <vt:lpstr>Potential math team problem</vt:lpstr>
      <vt:lpstr>Algebraic formula from Locus of Points definition :  Ellipse (center at (h,k)) “the sum of the distances from P to the focal points is constant”</vt:lpstr>
      <vt:lpstr>Algebraic formula from Locus of Points definitions: Ellipse (center (0,0)) “the sum of the distances from P to the focal points is constant”</vt:lpstr>
      <vt:lpstr>Algebraic formula from Locus of Points definitions: Ellipse (center (0,0)) “the sum of the distances from P to the focal points is constant”</vt:lpstr>
      <vt:lpstr>Algebraic formula from Locus of Points definitions: Ellipse (center (0,0)) “the sum of the distances from P to the focal points is constant”</vt:lpstr>
      <vt:lpstr>Algebraic formula from Locus of Points definitions: Ellipse (center (h,k))</vt:lpstr>
      <vt:lpstr>Finding Algebraic formulas from Locus of Points definitions</vt:lpstr>
      <vt:lpstr>Potential math league problem</vt:lpstr>
      <vt:lpstr>Algebraic formula from Locus of Points: Hyperbola (center (0,0)) “the absolute difference of the distances from P to F1 and  F2 is a constant”</vt:lpstr>
      <vt:lpstr>Algebraic formula from Locus of Points: Hyperbola (center (0,0)) “the absolute difference of the distances from P to F1 and  F2 is a constant”</vt:lpstr>
      <vt:lpstr>Algebraic formula from Locus of Points: Hyperbola (center (0,0)) “the absolute difference of the distances from P to F1 and  F2 is a constant”</vt:lpstr>
      <vt:lpstr>Algebraic formula from Locus of Points: Hyperbola (center (h,k)) “the absolute difference of the distances from P to F1 and  F2 is a constant”</vt:lpstr>
      <vt:lpstr>Algebraic formula from Locus of Points: Hyperbola (center (h,k)) “the absolute difference of the distances from P to F1 and  F2 is a constant”</vt:lpstr>
      <vt:lpstr>Algebraic formula from Locus of Points: Hyperbola (center (h,k)) “the absolute difference of the distances from P to F1 and  F2 is a constant”</vt:lpstr>
      <vt:lpstr>Algebraic formula from Locus of Points: Hyperbola (center (h,k)) “the absolute difference of the distances from P to F1 and  F2 is a constant”</vt:lpstr>
      <vt:lpstr>How do I know which way an ellipse or a hyperbola is oriented??</vt:lpstr>
      <vt:lpstr>How do I know which way an ellipse or a hyperbola is oriented??</vt:lpstr>
      <vt:lpstr>Algebraic formula from Locus of Points definitions: Parabola (focus at (a,b)) “the distances from P to the focal points is equal to the distance from P to the directrix”</vt:lpstr>
      <vt:lpstr>Algebraic formula from Locus of Points definitions: Parabola (focus at (a,b)) “the distances from P to the focal points is equal to the distance from P to the directrix”</vt:lpstr>
      <vt:lpstr>Potential math team problem  ( is there another way? )</vt:lpstr>
      <vt:lpstr>Recognizing the different conics from their algebraic definition</vt:lpstr>
      <vt:lpstr>Recognizing the different conics from their algebraic definition</vt:lpstr>
      <vt:lpstr>Potential problems:  Recognizing the different conics from their algebraic definition</vt:lpstr>
      <vt:lpstr>Potential problems:  Recognizing the different conics from their algebraic definition</vt:lpstr>
      <vt:lpstr>This is the end of part 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Primer on Conic Sections</dc:title>
  <dc:creator>tom young</dc:creator>
  <cp:lastModifiedBy>tom young</cp:lastModifiedBy>
  <cp:revision>102</cp:revision>
  <dcterms:created xsi:type="dcterms:W3CDTF">2020-09-28T16:34:29Z</dcterms:created>
  <dcterms:modified xsi:type="dcterms:W3CDTF">2020-10-04T03:26:04Z</dcterms:modified>
</cp:coreProperties>
</file>