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57" r:id="rId3"/>
    <p:sldId id="259" r:id="rId4"/>
    <p:sldId id="264" r:id="rId5"/>
    <p:sldId id="266" r:id="rId6"/>
    <p:sldId id="268" r:id="rId7"/>
    <p:sldId id="299" r:id="rId8"/>
    <p:sldId id="272" r:id="rId9"/>
    <p:sldId id="298" r:id="rId10"/>
    <p:sldId id="274" r:id="rId11"/>
    <p:sldId id="275" r:id="rId12"/>
    <p:sldId id="280" r:id="rId13"/>
    <p:sldId id="297" r:id="rId14"/>
    <p:sldId id="283" r:id="rId15"/>
    <p:sldId id="284" r:id="rId16"/>
    <p:sldId id="309" r:id="rId17"/>
    <p:sldId id="310" r:id="rId18"/>
    <p:sldId id="311" r:id="rId19"/>
    <p:sldId id="289" r:id="rId20"/>
    <p:sldId id="290" r:id="rId21"/>
    <p:sldId id="302" r:id="rId22"/>
    <p:sldId id="303" r:id="rId23"/>
    <p:sldId id="305" r:id="rId24"/>
    <p:sldId id="304" r:id="rId25"/>
    <p:sldId id="308" r:id="rId26"/>
    <p:sldId id="2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C25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898D-2B8C-B648-A24D-8992E9F65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8BA5-DBA9-CF40-91F9-7CF84F473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67DD0-5793-554E-BFDA-BA344C22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85B47-1ADB-394E-912E-1303AA45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F999-29D5-FE43-968F-2404F75E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8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4A47-ACF2-2E47-80DD-529ABC7D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02E57-EDE7-454C-8DE3-D5DB7DBD0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1A526-2BE4-E24D-A524-1C4B876C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4268-290F-1A4C-8AF5-300C9FB7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34CC-6323-A749-A1D2-564753FD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E8ADB-6D41-0646-A7E9-0FBD6C533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5C779-2E66-D44D-93B2-64E12E4FD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7FEF-C1B1-F345-A66C-EF9AC5D0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B6AA-16E9-DE4C-B733-846B8FB8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ACA97-6838-3E40-AFB9-B169B043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CF61-C145-4D49-AD4E-08A719F4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9AF2-5250-DC41-AC3A-F71EDA79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2ABC-F277-4B47-A233-9037F229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E9D8-303E-2A44-B24E-75B88209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A1EA-7749-D849-9CB3-736F2C19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72AE-6C5C-0346-A205-8013ED17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F2318-E47A-3E4B-8762-93797A5E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339B-80C4-3044-A1FF-1EB29D4E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AEE0-4BEB-224C-AF47-B712E090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5089-8C3F-804B-9A60-99CB7403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A350-886B-CC46-9E49-A265807E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2203-F514-754B-B7BB-7F3A23849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BADF-D653-8642-A784-5F843FF67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7E137-252A-9947-92F3-5326A6D8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918C3-A585-7448-8B14-784C8F80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9BE7B-F3B9-D34A-9116-0E8CCE7F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DB45-083B-E248-B339-5101D6F5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E0AAC-08BA-BC40-A5DC-3423CDFD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1BED3-499E-9A48-BF35-57B30822C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CF90A-7090-E442-A81D-7F0E808F2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CFC5F-56CC-654A-9A43-4840C837C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AA977-38F9-C846-8515-289098DF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BB599-4960-6445-B8F4-92D9BB4C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C962E-7908-3843-B789-64F9396C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871A-8BFC-C94F-B0B1-33EFC5F6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AAC1-B408-CD41-98D0-0DF6F44E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A6F71-BC14-FF4D-B718-D493E6D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DC65A-BE08-7249-A388-CFED4808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AD059-8A52-B14C-A9DE-AA676FA8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6C334-BB5A-544C-AFA9-A65D2128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49FEC-B553-BA47-BDBB-A4C250AC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EB1F-F2EA-7A45-8974-A56FB31D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77E8-4183-044A-902F-55C78158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1CB11-EB23-BC44-BBF0-416E46DBD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5112-FF83-5F48-803C-B42EBC62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B20F-2094-C247-897C-F23435EE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FD2EC-85CA-0844-A589-D0306255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A017-B10A-C840-A951-4A2DE07B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10880-0FF4-F942-9CB0-4AD8EFB9B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17147-CB5E-B048-B0BD-288FEC83A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4CAD-CAAB-DF40-BF46-050EFF69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32662-6977-4543-A59E-B89036C7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F6614-538B-8342-9894-597512C4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4A77C-9FC2-6F4F-A039-F767B10C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21C61-9B9C-A446-9723-521B141C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F426-A934-4F40-BABA-49AE3D6DF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EDABC-04A4-8F4B-884B-8B64B5A90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FF67B-E2AF-9241-B31F-E4C59CE0E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RFmu7JsK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bolic_paraboloid" TargetMode="External"/><Relationship Id="rId2" Type="http://schemas.openxmlformats.org/officeDocument/2006/relationships/hyperlink" Target="https://en.wikipedia.org/wiki/Hyperboloid_struc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en.wikipedia.org/wiki/Nuclear_power_plant" TargetMode="External"/><Relationship Id="rId4" Type="http://schemas.openxmlformats.org/officeDocument/2006/relationships/hyperlink" Target="https://en.wikipedia.org/wiki/Convec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4FFB-BDCE-704F-922F-3952445B4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88921"/>
            <a:ext cx="9144000" cy="3412691"/>
          </a:xfrm>
        </p:spPr>
        <p:txBody>
          <a:bodyPr>
            <a:normAutofit/>
          </a:bodyPr>
          <a:lstStyle/>
          <a:p>
            <a:r>
              <a:rPr lang="en-US" dirty="0"/>
              <a:t>A Primer on Conic Sections</a:t>
            </a:r>
            <a:br>
              <a:rPr lang="en-US" dirty="0"/>
            </a:br>
            <a:r>
              <a:rPr lang="en-US" sz="3200" dirty="0"/>
              <a:t>part five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Hyperbolas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0C65D-76F4-2D41-B02D-69687EDC2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288"/>
            <a:ext cx="9144000" cy="30437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Presented at the MN State HS Mathematics League </a:t>
            </a:r>
          </a:p>
          <a:p>
            <a:r>
              <a:rPr lang="en-US" sz="3000" dirty="0"/>
              <a:t>Coaches Conference </a:t>
            </a:r>
          </a:p>
          <a:p>
            <a:endParaRPr lang="en-US" dirty="0"/>
          </a:p>
          <a:p>
            <a:r>
              <a:rPr lang="en-US" dirty="0"/>
              <a:t>October 3</a:t>
            </a:r>
            <a:r>
              <a:rPr lang="en-US" baseline="30000" dirty="0"/>
              <a:t>rd</a:t>
            </a:r>
            <a:r>
              <a:rPr lang="en-US" dirty="0"/>
              <a:t>, 2020</a:t>
            </a:r>
          </a:p>
          <a:p>
            <a:endParaRPr lang="en-US" dirty="0"/>
          </a:p>
          <a:p>
            <a:r>
              <a:rPr lang="en-US" dirty="0"/>
              <a:t>by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Tom Young,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267619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F16F4-D957-3C47-BD5D-47D5665CB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1" t="22222" r="17901" b="16049"/>
          <a:stretch/>
        </p:blipFill>
        <p:spPr>
          <a:xfrm>
            <a:off x="0" y="-2776"/>
            <a:ext cx="8370147" cy="68607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528A68-B57A-F342-BED2-07E122E2C7C4}"/>
              </a:ext>
            </a:extLst>
          </p:cNvPr>
          <p:cNvSpPr/>
          <p:nvPr/>
        </p:nvSpPr>
        <p:spPr>
          <a:xfrm>
            <a:off x="3982771" y="3496624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95692D-F545-9C4E-A7F2-9FC5C1B3CF64}"/>
              </a:ext>
            </a:extLst>
          </p:cNvPr>
          <p:cNvCxnSpPr>
            <a:cxnSpLocks/>
          </p:cNvCxnSpPr>
          <p:nvPr/>
        </p:nvCxnSpPr>
        <p:spPr>
          <a:xfrm>
            <a:off x="5437668" y="48307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1FF16C-62B6-E34B-8D25-F71FEBB3BB35}"/>
              </a:ext>
            </a:extLst>
          </p:cNvPr>
          <p:cNvSpPr txBox="1"/>
          <p:nvPr/>
        </p:nvSpPr>
        <p:spPr>
          <a:xfrm>
            <a:off x="8870623" y="28374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1B7F9-0747-014D-99D9-63998EEB096F}"/>
              </a:ext>
            </a:extLst>
          </p:cNvPr>
          <p:cNvSpPr txBox="1"/>
          <p:nvPr/>
        </p:nvSpPr>
        <p:spPr>
          <a:xfrm>
            <a:off x="3766882" y="354993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DCE42-3603-F040-9DB5-66B430E53106}"/>
              </a:ext>
            </a:extLst>
          </p:cNvPr>
          <p:cNvSpPr txBox="1"/>
          <p:nvPr/>
        </p:nvSpPr>
        <p:spPr>
          <a:xfrm>
            <a:off x="5437668" y="412036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2B75BD-6B48-544E-B99E-55C55126C3B4}"/>
              </a:ext>
            </a:extLst>
          </p:cNvPr>
          <p:cNvSpPr/>
          <p:nvPr/>
        </p:nvSpPr>
        <p:spPr>
          <a:xfrm>
            <a:off x="4897920" y="348487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A1B1E1-B25F-9048-AC7B-AC19FE6EAD6B}"/>
              </a:ext>
            </a:extLst>
          </p:cNvPr>
          <p:cNvCxnSpPr>
            <a:cxnSpLocks/>
          </p:cNvCxnSpPr>
          <p:nvPr/>
        </p:nvCxnSpPr>
        <p:spPr>
          <a:xfrm flipV="1">
            <a:off x="4148213" y="3556167"/>
            <a:ext cx="812158" cy="1463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9F2D2D-D749-8D4F-BB44-CDD055088E37}"/>
              </a:ext>
            </a:extLst>
          </p:cNvPr>
          <p:cNvCxnSpPr>
            <a:cxnSpLocks/>
          </p:cNvCxnSpPr>
          <p:nvPr/>
        </p:nvCxnSpPr>
        <p:spPr>
          <a:xfrm>
            <a:off x="4989879" y="3564594"/>
            <a:ext cx="46037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669BC8-FE3E-9A45-95BB-10CD5A6B925F}"/>
              </a:ext>
            </a:extLst>
          </p:cNvPr>
          <p:cNvSpPr txBox="1"/>
          <p:nvPr/>
        </p:nvSpPr>
        <p:spPr>
          <a:xfrm>
            <a:off x="4376960" y="3275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5C037-DD71-5B41-81C7-9062AD37D1B4}"/>
              </a:ext>
            </a:extLst>
          </p:cNvPr>
          <p:cNvSpPr txBox="1"/>
          <p:nvPr/>
        </p:nvSpPr>
        <p:spPr>
          <a:xfrm>
            <a:off x="5069223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383463-1A83-AC47-A38F-45B5553FFCBE}"/>
              </a:ext>
            </a:extLst>
          </p:cNvPr>
          <p:cNvCxnSpPr>
            <a:cxnSpLocks/>
          </p:cNvCxnSpPr>
          <p:nvPr/>
        </p:nvCxnSpPr>
        <p:spPr>
          <a:xfrm flipV="1">
            <a:off x="4067602" y="2775647"/>
            <a:ext cx="849331" cy="7622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CE1FAC-4D86-F343-A06B-CC42C0293709}"/>
              </a:ext>
            </a:extLst>
          </p:cNvPr>
          <p:cNvSpPr txBox="1"/>
          <p:nvPr/>
        </p:nvSpPr>
        <p:spPr>
          <a:xfrm>
            <a:off x="4403449" y="2782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B0EBA0-D2B4-864D-80E1-2765A2BC4CF0}"/>
              </a:ext>
            </a:extLst>
          </p:cNvPr>
          <p:cNvCxnSpPr>
            <a:cxnSpLocks/>
          </p:cNvCxnSpPr>
          <p:nvPr/>
        </p:nvCxnSpPr>
        <p:spPr>
          <a:xfrm flipV="1">
            <a:off x="4885480" y="2765468"/>
            <a:ext cx="564774" cy="59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6D3AC0C-DBAF-4044-BF0D-8F17A3433E30}"/>
              </a:ext>
            </a:extLst>
          </p:cNvPr>
          <p:cNvSpPr txBox="1"/>
          <p:nvPr/>
        </p:nvSpPr>
        <p:spPr>
          <a:xfrm>
            <a:off x="5038275" y="24483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9EBF33-2375-6041-8EF9-B10F8ED774F5}"/>
              </a:ext>
            </a:extLst>
          </p:cNvPr>
          <p:cNvSpPr/>
          <p:nvPr/>
        </p:nvSpPr>
        <p:spPr>
          <a:xfrm>
            <a:off x="4806689" y="2701826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591E75-0A61-0648-BD9F-2067DEB990DE}"/>
              </a:ext>
            </a:extLst>
          </p:cNvPr>
          <p:cNvSpPr/>
          <p:nvPr/>
        </p:nvSpPr>
        <p:spPr>
          <a:xfrm>
            <a:off x="4803359" y="4296337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BA95B3-39FF-5D4F-96E5-A35CCB387674}"/>
              </a:ext>
            </a:extLst>
          </p:cNvPr>
          <p:cNvCxnSpPr>
            <a:cxnSpLocks/>
          </p:cNvCxnSpPr>
          <p:nvPr/>
        </p:nvCxnSpPr>
        <p:spPr>
          <a:xfrm flipV="1">
            <a:off x="4057730" y="2394231"/>
            <a:ext cx="701623" cy="11663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B29F09E-72E4-1345-8F69-92572FD58F0C}"/>
              </a:ext>
            </a:extLst>
          </p:cNvPr>
          <p:cNvSpPr txBox="1"/>
          <p:nvPr/>
        </p:nvSpPr>
        <p:spPr>
          <a:xfrm>
            <a:off x="4275090" y="2567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83AEF9-9C4B-E443-9C42-22177FE21134}"/>
              </a:ext>
            </a:extLst>
          </p:cNvPr>
          <p:cNvCxnSpPr>
            <a:cxnSpLocks/>
          </p:cNvCxnSpPr>
          <p:nvPr/>
        </p:nvCxnSpPr>
        <p:spPr>
          <a:xfrm>
            <a:off x="4759353" y="2427316"/>
            <a:ext cx="67831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E897A9-7C5A-744A-B062-ADEDCB416D2D}"/>
              </a:ext>
            </a:extLst>
          </p:cNvPr>
          <p:cNvSpPr txBox="1"/>
          <p:nvPr/>
        </p:nvSpPr>
        <p:spPr>
          <a:xfrm>
            <a:off x="4951760" y="20988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43574C-B1A7-7D4B-AC45-BC2FE8E995F0}"/>
              </a:ext>
            </a:extLst>
          </p:cNvPr>
          <p:cNvSpPr/>
          <p:nvPr/>
        </p:nvSpPr>
        <p:spPr>
          <a:xfrm>
            <a:off x="4672769" y="2306106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EDB99-D573-8A4A-8CE3-A65B32FCB5BF}"/>
              </a:ext>
            </a:extLst>
          </p:cNvPr>
          <p:cNvSpPr/>
          <p:nvPr/>
        </p:nvSpPr>
        <p:spPr>
          <a:xfrm>
            <a:off x="4665551" y="468958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E24E45C-145C-D349-9297-5BA4BE9CF6AD}"/>
              </a:ext>
            </a:extLst>
          </p:cNvPr>
          <p:cNvSpPr/>
          <p:nvPr/>
        </p:nvSpPr>
        <p:spPr>
          <a:xfrm>
            <a:off x="4460137" y="1746947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4C8F6F-B2A6-9F49-9393-F1D1D47E90A8}"/>
              </a:ext>
            </a:extLst>
          </p:cNvPr>
          <p:cNvSpPr/>
          <p:nvPr/>
        </p:nvSpPr>
        <p:spPr>
          <a:xfrm>
            <a:off x="4441311" y="523051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E2CE51-A87D-574E-87A1-B75B27676021}"/>
              </a:ext>
            </a:extLst>
          </p:cNvPr>
          <p:cNvSpPr txBox="1"/>
          <p:nvPr/>
        </p:nvSpPr>
        <p:spPr>
          <a:xfrm>
            <a:off x="4933134" y="349662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C6CAE7-E08F-E249-B53A-6B55BCBFE2CD}"/>
              </a:ext>
            </a:extLst>
          </p:cNvPr>
          <p:cNvSpPr txBox="1"/>
          <p:nvPr/>
        </p:nvSpPr>
        <p:spPr>
          <a:xfrm>
            <a:off x="8923433" y="3651201"/>
            <a:ext cx="11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P/LP  =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0ACA0A-6CFA-A34F-B06B-D5D3BB5C4C08}"/>
              </a:ext>
            </a:extLst>
          </p:cNvPr>
          <p:cNvSpPr txBox="1"/>
          <p:nvPr/>
        </p:nvSpPr>
        <p:spPr>
          <a:xfrm>
            <a:off x="8975065" y="441101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Hyperbola!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78940DB-1F6A-544F-9EB5-E4C2D1F283F8}"/>
              </a:ext>
            </a:extLst>
          </p:cNvPr>
          <p:cNvSpPr/>
          <p:nvPr/>
        </p:nvSpPr>
        <p:spPr>
          <a:xfrm>
            <a:off x="4214915" y="573521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7978D56-CED3-BE48-9416-90A8C9A0616B}"/>
              </a:ext>
            </a:extLst>
          </p:cNvPr>
          <p:cNvSpPr/>
          <p:nvPr/>
        </p:nvSpPr>
        <p:spPr>
          <a:xfrm>
            <a:off x="4235930" y="1199132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39ADF16-2BCC-F04F-87B5-AA198ECC6651}"/>
              </a:ext>
            </a:extLst>
          </p:cNvPr>
          <p:cNvSpPr/>
          <p:nvPr/>
        </p:nvSpPr>
        <p:spPr>
          <a:xfrm>
            <a:off x="3983454" y="620829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7B978B8-3204-F043-AB7E-CA81FE6FFA69}"/>
              </a:ext>
            </a:extLst>
          </p:cNvPr>
          <p:cNvSpPr/>
          <p:nvPr/>
        </p:nvSpPr>
        <p:spPr>
          <a:xfrm>
            <a:off x="3989598" y="756631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28AD5E2-CF21-AE42-9D65-50AC1D2214BF}"/>
              </a:ext>
            </a:extLst>
          </p:cNvPr>
          <p:cNvSpPr/>
          <p:nvPr/>
        </p:nvSpPr>
        <p:spPr>
          <a:xfrm>
            <a:off x="6723694" y="3466782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0807CF-D01B-FA44-89BB-37EB138C20D6}"/>
              </a:ext>
            </a:extLst>
          </p:cNvPr>
          <p:cNvSpPr/>
          <p:nvPr/>
        </p:nvSpPr>
        <p:spPr>
          <a:xfrm>
            <a:off x="6830561" y="267542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A69F4DD-CDDC-B542-B524-82C3A713C757}"/>
              </a:ext>
            </a:extLst>
          </p:cNvPr>
          <p:cNvSpPr/>
          <p:nvPr/>
        </p:nvSpPr>
        <p:spPr>
          <a:xfrm>
            <a:off x="6844344" y="429567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0472756-F303-594B-8E7F-FF020AEE3ED9}"/>
              </a:ext>
            </a:extLst>
          </p:cNvPr>
          <p:cNvSpPr/>
          <p:nvPr/>
        </p:nvSpPr>
        <p:spPr>
          <a:xfrm>
            <a:off x="6952294" y="465445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D11F059-CC35-6246-892F-EED304F4AD76}"/>
              </a:ext>
            </a:extLst>
          </p:cNvPr>
          <p:cNvSpPr/>
          <p:nvPr/>
        </p:nvSpPr>
        <p:spPr>
          <a:xfrm>
            <a:off x="6925366" y="227888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22AB11-7786-2A45-B463-3E2EEFF6ED13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4148213" y="3547805"/>
            <a:ext cx="2575481" cy="2925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8D6EF3C-0575-1A45-81E2-48C1D2AD001F}"/>
              </a:ext>
            </a:extLst>
          </p:cNvPr>
          <p:cNvSpPr txBox="1"/>
          <p:nvPr/>
        </p:nvSpPr>
        <p:spPr>
          <a:xfrm>
            <a:off x="5692356" y="32591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7D5793-242C-4B41-A861-105BCE6344B6}"/>
              </a:ext>
            </a:extLst>
          </p:cNvPr>
          <p:cNvCxnSpPr>
            <a:cxnSpLocks/>
          </p:cNvCxnSpPr>
          <p:nvPr/>
        </p:nvCxnSpPr>
        <p:spPr>
          <a:xfrm flipV="1">
            <a:off x="5463567" y="3628236"/>
            <a:ext cx="1290766" cy="193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84D1E79-0310-C04F-9217-0894E2EC3CD0}"/>
              </a:ext>
            </a:extLst>
          </p:cNvPr>
          <p:cNvSpPr txBox="1"/>
          <p:nvPr/>
        </p:nvSpPr>
        <p:spPr>
          <a:xfrm>
            <a:off x="5938773" y="35561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CF35FB-9F24-1A44-B30A-7DB631D610E8}"/>
              </a:ext>
            </a:extLst>
          </p:cNvPr>
          <p:cNvCxnSpPr>
            <a:cxnSpLocks/>
            <a:endCxn id="49" idx="3"/>
          </p:cNvCxnSpPr>
          <p:nvPr/>
        </p:nvCxnSpPr>
        <p:spPr>
          <a:xfrm flipV="1">
            <a:off x="4171284" y="2813737"/>
            <a:ext cx="2683008" cy="72411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1BAB734-5735-D04B-AA75-E2E47F49018C}"/>
              </a:ext>
            </a:extLst>
          </p:cNvPr>
          <p:cNvSpPr txBox="1"/>
          <p:nvPr/>
        </p:nvSpPr>
        <p:spPr>
          <a:xfrm>
            <a:off x="5846469" y="2687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7968A4C-239C-9B45-B351-FFD386C569C3}"/>
              </a:ext>
            </a:extLst>
          </p:cNvPr>
          <p:cNvCxnSpPr>
            <a:cxnSpLocks/>
          </p:cNvCxnSpPr>
          <p:nvPr/>
        </p:nvCxnSpPr>
        <p:spPr>
          <a:xfrm flipV="1">
            <a:off x="5504098" y="2768997"/>
            <a:ext cx="1290766" cy="193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78EAE8-E2BD-0D4E-A40D-FCBE5D237B8C}"/>
              </a:ext>
            </a:extLst>
          </p:cNvPr>
          <p:cNvSpPr txBox="1"/>
          <p:nvPr/>
        </p:nvSpPr>
        <p:spPr>
          <a:xfrm>
            <a:off x="5977641" y="24253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6.5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1A8FE176-6936-8A4B-9173-7DF311B2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649" y="1908992"/>
            <a:ext cx="3482533" cy="3338566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1CAFDE3-4701-854F-BF8B-A24CB39B9F4A}"/>
              </a:ext>
            </a:extLst>
          </p:cNvPr>
          <p:cNvCxnSpPr>
            <a:cxnSpLocks/>
          </p:cNvCxnSpPr>
          <p:nvPr/>
        </p:nvCxnSpPr>
        <p:spPr>
          <a:xfrm>
            <a:off x="6342362" y="-54443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3DB42559-A76F-2D42-977F-E97B849DBAA9}"/>
              </a:ext>
            </a:extLst>
          </p:cNvPr>
          <p:cNvSpPr/>
          <p:nvPr/>
        </p:nvSpPr>
        <p:spPr>
          <a:xfrm>
            <a:off x="7625080" y="3475144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757576-3AD4-5840-A963-19B20E71E233}"/>
              </a:ext>
            </a:extLst>
          </p:cNvPr>
          <p:cNvSpPr txBox="1"/>
          <p:nvPr/>
        </p:nvSpPr>
        <p:spPr>
          <a:xfrm>
            <a:off x="8569526" y="292608"/>
            <a:ext cx="31229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Finding a hyperbola</a:t>
            </a:r>
          </a:p>
          <a:p>
            <a:r>
              <a:rPr lang="en-US" sz="2800" b="1" dirty="0"/>
              <a:t>using </a:t>
            </a:r>
          </a:p>
          <a:p>
            <a:r>
              <a:rPr lang="en-US" sz="2800" b="1" dirty="0"/>
              <a:t>the idea</a:t>
            </a:r>
          </a:p>
          <a:p>
            <a:r>
              <a:rPr lang="en-US" sz="2800" b="1" dirty="0"/>
              <a:t>of eccentricity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84B261-4F91-2B4D-A444-C13C393F2602}"/>
              </a:ext>
            </a:extLst>
          </p:cNvPr>
          <p:cNvSpPr txBox="1"/>
          <p:nvPr/>
        </p:nvSpPr>
        <p:spPr>
          <a:xfrm>
            <a:off x="9113003" y="5098942"/>
            <a:ext cx="2908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symmetry, we could have </a:t>
            </a:r>
          </a:p>
          <a:p>
            <a:r>
              <a:rPr lang="en-US" dirty="0"/>
              <a:t>created the same hyperbola</a:t>
            </a:r>
          </a:p>
          <a:p>
            <a:r>
              <a:rPr lang="en-US" dirty="0"/>
              <a:t>with another focal point and </a:t>
            </a:r>
          </a:p>
          <a:p>
            <a:r>
              <a:rPr lang="en-US" dirty="0"/>
              <a:t>another directrix</a:t>
            </a:r>
          </a:p>
        </p:txBody>
      </p:sp>
    </p:spTree>
    <p:extLst>
      <p:ext uri="{BB962C8B-B14F-4D97-AF65-F5344CB8AC3E}">
        <p14:creationId xmlns:p14="http://schemas.microsoft.com/office/powerpoint/2010/main" val="22135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 animBg="1"/>
      <p:bldP spid="23" grpId="0"/>
      <p:bldP spid="23" grpId="1"/>
      <p:bldP spid="24" grpId="0"/>
      <p:bldP spid="24" grpId="1"/>
      <p:bldP spid="27" grpId="0"/>
      <p:bldP spid="27" grpId="1"/>
      <p:bldP spid="30" grpId="0"/>
      <p:bldP spid="30" grpId="1"/>
      <p:bldP spid="31" grpId="0" animBg="1"/>
      <p:bldP spid="32" grpId="0" animBg="1"/>
      <p:bldP spid="35" grpId="0"/>
      <p:bldP spid="35" grpId="1"/>
      <p:bldP spid="38" grpId="0"/>
      <p:bldP spid="38" grpId="1"/>
      <p:bldP spid="39" grpId="0" animBg="1"/>
      <p:bldP spid="40" grpId="0" animBg="1"/>
      <p:bldP spid="41" grpId="0" animBg="1"/>
      <p:bldP spid="42" grpId="0" animBg="1"/>
      <p:bldP spid="45" grpId="0"/>
      <p:bldP spid="46" grpId="0"/>
      <p:bldP spid="50" grpId="0"/>
      <p:bldP spid="51" grpId="0" animBg="1"/>
      <p:bldP spid="52" grpId="0" animBg="1"/>
      <p:bldP spid="43" grpId="0" animBg="1"/>
      <p:bldP spid="44" grpId="0" animBg="1"/>
      <p:bldP spid="48" grpId="0" animBg="1"/>
      <p:bldP spid="49" grpId="0" animBg="1"/>
      <p:bldP spid="54" grpId="0" animBg="1"/>
      <p:bldP spid="55" grpId="0" animBg="1"/>
      <p:bldP spid="57" grpId="0" animBg="1"/>
      <p:bldP spid="59" grpId="0"/>
      <p:bldP spid="59" grpId="1"/>
      <p:bldP spid="61" grpId="0"/>
      <p:bldP spid="61" grpId="1"/>
      <p:bldP spid="63" grpId="0"/>
      <p:bldP spid="63" grpId="1"/>
      <p:bldP spid="65" grpId="0"/>
      <p:bldP spid="65" grpId="1"/>
      <p:bldP spid="70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a locus of points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“common” definitions of distance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Algebraically</a:t>
            </a:r>
          </a:p>
          <a:p>
            <a:pPr lvl="1"/>
            <a:r>
              <a:rPr lang="en-US" dirty="0"/>
              <a:t>Conic sections are planar curves that fit the definition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</a:t>
            </a:r>
            <a:r>
              <a:rPr lang="en-US" b="1" dirty="0" err="1">
                <a:solidFill>
                  <a:srgbClr val="7030A0"/>
                </a:solidFill>
              </a:rPr>
              <a:t>Bxy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</a:t>
            </a:r>
            <a:r>
              <a:rPr lang="en-US" dirty="0"/>
              <a:t>where A, B, and C not all zero</a:t>
            </a:r>
          </a:p>
        </p:txBody>
      </p:sp>
    </p:spTree>
    <p:extLst>
      <p:ext uri="{BB962C8B-B14F-4D97-AF65-F5344CB8AC3E}">
        <p14:creationId xmlns:p14="http://schemas.microsoft.com/office/powerpoint/2010/main" val="237547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1234FCE-976D-0B4D-A650-9C558EDC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66979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(0,0))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582BB2-F2F4-CD47-9456-ED1138F906DE}"/>
              </a:ext>
            </a:extLst>
          </p:cNvPr>
          <p:cNvGrpSpPr/>
          <p:nvPr/>
        </p:nvGrpSpPr>
        <p:grpSpPr>
          <a:xfrm>
            <a:off x="522515" y="1143277"/>
            <a:ext cx="5355771" cy="5342249"/>
            <a:chOff x="522515" y="1143277"/>
            <a:chExt cx="5355771" cy="5342249"/>
          </a:xfrm>
        </p:grpSpPr>
        <p:pic>
          <p:nvPicPr>
            <p:cNvPr id="20484" name="Picture 4" descr="Graphing Hyperbolas Centered at the Origin | CK-12 Foundation">
              <a:extLst>
                <a:ext uri="{FF2B5EF4-FFF2-40B4-BE49-F238E27FC236}">
                  <a16:creationId xmlns:a16="http://schemas.microsoft.com/office/drawing/2014/main" id="{EE0C4F90-C50D-7741-AC30-E280B32115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86"/>
            <a:stretch/>
          </p:blipFill>
          <p:spPr bwMode="auto">
            <a:xfrm>
              <a:off x="522515" y="1143277"/>
              <a:ext cx="5355771" cy="534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524551-F6CE-F44D-A51B-98BD507ED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9943" y="2286000"/>
              <a:ext cx="3243943" cy="1502229"/>
            </a:xfrm>
            <a:prstGeom prst="line">
              <a:avLst/>
            </a:prstGeom>
            <a:ln w="730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CBA03E-B23B-F048-AA5E-59C91595E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6686" y="2286000"/>
              <a:ext cx="457200" cy="1502229"/>
            </a:xfrm>
            <a:prstGeom prst="line">
              <a:avLst/>
            </a:prstGeom>
            <a:ln w="730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9EF879-11B6-8D4D-90C1-DE03DABCF73E}"/>
                </a:ext>
              </a:extLst>
            </p:cNvPr>
            <p:cNvSpPr txBox="1"/>
            <p:nvPr/>
          </p:nvSpPr>
          <p:spPr>
            <a:xfrm>
              <a:off x="3995057" y="2140425"/>
              <a:ext cx="740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D30180-F0D3-804F-A07D-4D442767E06D}"/>
                </a:ext>
              </a:extLst>
            </p:cNvPr>
            <p:cNvSpPr txBox="1"/>
            <p:nvPr/>
          </p:nvSpPr>
          <p:spPr>
            <a:xfrm>
              <a:off x="4969329" y="2583853"/>
              <a:ext cx="740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ECBC30-2E7F-3947-AF82-C809137EFBCA}"/>
                </a:ext>
              </a:extLst>
            </p:cNvPr>
            <p:cNvSpPr txBox="1"/>
            <p:nvPr/>
          </p:nvSpPr>
          <p:spPr>
            <a:xfrm>
              <a:off x="4969329" y="2086118"/>
              <a:ext cx="740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DF5923A-D3E5-454B-A00B-3B9BC2A4A624}"/>
              </a:ext>
            </a:extLst>
          </p:cNvPr>
          <p:cNvSpPr txBox="1"/>
          <p:nvPr/>
        </p:nvSpPr>
        <p:spPr>
          <a:xfrm>
            <a:off x="6923314" y="2002971"/>
            <a:ext cx="367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can be shown that  | d</a:t>
            </a:r>
            <a:r>
              <a:rPr lang="en-US" baseline="-25000" dirty="0"/>
              <a:t>1</a:t>
            </a:r>
            <a:r>
              <a:rPr lang="en-US" dirty="0"/>
              <a:t> – d</a:t>
            </a:r>
            <a:r>
              <a:rPr lang="en-US" baseline="-25000" dirty="0"/>
              <a:t>2 </a:t>
            </a:r>
            <a:r>
              <a:rPr lang="en-US" dirty="0"/>
              <a:t>| = 2a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1CC024-04FA-0942-9F11-343C99C5F6E1}"/>
              </a:ext>
            </a:extLst>
          </p:cNvPr>
          <p:cNvSpPr txBox="1"/>
          <p:nvPr/>
        </p:nvSpPr>
        <p:spPr>
          <a:xfrm>
            <a:off x="6923314" y="2583853"/>
            <a:ext cx="4315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argument is that Vertex to Focus = c – a</a:t>
            </a:r>
          </a:p>
          <a:p>
            <a:r>
              <a:rPr lang="en-US" dirty="0"/>
              <a:t>and Vertex to other Focus = a + c </a:t>
            </a:r>
          </a:p>
          <a:p>
            <a:endParaRPr lang="en-US" dirty="0"/>
          </a:p>
          <a:p>
            <a:r>
              <a:rPr lang="en-US" dirty="0"/>
              <a:t>(a + c) – (c – a) = 2a  </a:t>
            </a:r>
          </a:p>
          <a:p>
            <a:endParaRPr lang="en-US" dirty="0"/>
          </a:p>
          <a:p>
            <a:r>
              <a:rPr lang="en-US" dirty="0"/>
              <a:t>And therefore this must hold for all points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45A5B8-FA61-9940-8765-4FE74126D921}"/>
              </a:ext>
            </a:extLst>
          </p:cNvPr>
          <p:cNvSpPr txBox="1"/>
          <p:nvPr/>
        </p:nvSpPr>
        <p:spPr>
          <a:xfrm>
            <a:off x="7005068" y="5008198"/>
            <a:ext cx="3589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can also be shown that 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Watch Khan Academy video at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proof that c^2 = a^2 + b^2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4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6" y="1644020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7E202DC-9649-774E-82FC-E94E40F8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8" y="2392282"/>
            <a:ext cx="4931064" cy="39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AC963F-14BC-D94B-ABC9-2092FFAD1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718" y="1149150"/>
            <a:ext cx="6079200" cy="52140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F784B-E246-ED47-AE59-25C6761F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66979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(0,0))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127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0F563-CAC1-A548-8B6B-A8F301B7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000" y="2075157"/>
            <a:ext cx="3628761" cy="19698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8840C2-438C-B34F-98B6-0AC8EB5E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66979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(0,0))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pic>
        <p:nvPicPr>
          <p:cNvPr id="13" name="Picture 4" descr="Graphing Hyperbolas Centered at the Origin | CK-12 Foundation">
            <a:extLst>
              <a:ext uri="{FF2B5EF4-FFF2-40B4-BE49-F238E27FC236}">
                <a16:creationId xmlns:a16="http://schemas.microsoft.com/office/drawing/2014/main" id="{2F3FB833-1590-EC4C-8469-75AE1F76D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>
            <a:off x="522515" y="1143277"/>
            <a:ext cx="5355771" cy="53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5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20911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appeal to translating  by </a:t>
            </a:r>
            <a:r>
              <a:rPr lang="en-US" dirty="0" err="1"/>
              <a:t>h,k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AD9469-AEE8-D249-B7F0-686036F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547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6D259-5DA0-BB4A-8E22-4736C6C0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8" y="1563940"/>
            <a:ext cx="11451771" cy="5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020911"/>
                <a:ext cx="11353799" cy="48274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Which way is it oriented?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Whatever “comes first”  (i.e. is the larger quantity)  in the subtraction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= 1	opens in the x direction     left and right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br>
                  <a:rPr lang="en-US" dirty="0"/>
                </a:b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−3)2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 = 1	 opens in the y direction     up and down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020911"/>
                <a:ext cx="11353799" cy="4827423"/>
              </a:xfrm>
              <a:blipFill>
                <a:blip r:embed="rId2"/>
                <a:stretch>
                  <a:fillRect l="-1119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70AD9469-AEE8-D249-B7F0-686036F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547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817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020911"/>
                <a:ext cx="11353799" cy="607997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 It’s all about </a:t>
                </a:r>
              </a:p>
              <a:p>
                <a:pPr marL="0" indent="0">
                  <a:buNone/>
                </a:pPr>
                <a:r>
                  <a:rPr lang="en-US" dirty="0"/>
                  <a:t>the rectangle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−3)2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= 1 	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Center (3,1)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 wide 3 high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Vertices (7,1) and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draw in asymptotes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are the foci?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baseline="30000" dirty="0"/>
                  <a:t>2</a:t>
                </a:r>
                <a:r>
                  <a:rPr lang="en-US" dirty="0"/>
                  <a:t>  = a</a:t>
                </a:r>
                <a:r>
                  <a:rPr lang="en-US" baseline="30000" dirty="0"/>
                  <a:t>2</a:t>
                </a:r>
                <a:r>
                  <a:rPr lang="en-US" dirty="0"/>
                  <a:t> + b</a:t>
                </a:r>
                <a:r>
                  <a:rPr lang="en-US" baseline="30000" dirty="0"/>
                  <a:t>2</a:t>
                </a:r>
                <a:r>
                  <a:rPr lang="en-US" dirty="0"/>
                  <a:t>    c = 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(8,1) (-2,1)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Draw in hyperbola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020911"/>
                <a:ext cx="11353799" cy="6079977"/>
              </a:xfrm>
              <a:blipFill>
                <a:blip r:embed="rId2"/>
                <a:stretch>
                  <a:fillRect l="-22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70AD9469-AEE8-D249-B7F0-686036F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547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F5503-5D9A-7844-A5B3-B9AD886A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020911"/>
            <a:ext cx="8267700" cy="5854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9F6393-C902-4848-87D9-2E6211F2B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1020911"/>
            <a:ext cx="8204200" cy="588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FC440-0426-3C41-B672-49D0C10F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0" y="1046311"/>
            <a:ext cx="82804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020911"/>
                <a:ext cx="11353799" cy="607997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 It’s all about </a:t>
                </a:r>
              </a:p>
              <a:p>
                <a:pPr marL="0" indent="0">
                  <a:buNone/>
                </a:pPr>
                <a:r>
                  <a:rPr lang="en-US" dirty="0"/>
                  <a:t>the rectangle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−3)2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 = 1	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Center (3,1)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 wide 3 high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Vertices (3,4) and 3,–2)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draw in asymptotes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are the foci?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baseline="30000" dirty="0"/>
                  <a:t>2</a:t>
                </a:r>
                <a:r>
                  <a:rPr lang="en-US" dirty="0"/>
                  <a:t>  = a</a:t>
                </a:r>
                <a:r>
                  <a:rPr lang="en-US" baseline="30000" dirty="0"/>
                  <a:t>2</a:t>
                </a:r>
                <a:r>
                  <a:rPr lang="en-US" dirty="0"/>
                  <a:t> + b</a:t>
                </a:r>
                <a:r>
                  <a:rPr lang="en-US" baseline="30000" dirty="0"/>
                  <a:t>2</a:t>
                </a:r>
                <a:r>
                  <a:rPr lang="en-US" dirty="0"/>
                  <a:t>    c = 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(3,6) (3,-4)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Draw in hyperbola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020911"/>
                <a:ext cx="11353799" cy="6079977"/>
              </a:xfrm>
              <a:blipFill>
                <a:blip r:embed="rId2"/>
                <a:stretch>
                  <a:fillRect l="-22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70AD9469-AEE8-D249-B7F0-686036F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547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F5503-5D9A-7844-A5B3-B9AD886A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020911"/>
            <a:ext cx="8267700" cy="585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A686E-137F-EB4B-B770-9EF51081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0" y="1003300"/>
            <a:ext cx="8178800" cy="585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AA44F5-D042-064D-BE23-06822F72D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1003300"/>
            <a:ext cx="8178800" cy="58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177137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8" y="1690688"/>
            <a:ext cx="10589302" cy="5032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</a:t>
            </a:r>
            <a:r>
              <a:rPr lang="en-US" b="1" dirty="0" err="1">
                <a:solidFill>
                  <a:srgbClr val="7030A0"/>
                </a:solidFill>
              </a:rPr>
              <a:t>Bxy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   General form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 concert with the other terms, the term </a:t>
            </a:r>
            <a:r>
              <a:rPr lang="en-US" b="1" dirty="0" err="1"/>
              <a:t>Bxy</a:t>
            </a:r>
            <a:r>
              <a:rPr lang="en-US" b="1" dirty="0"/>
              <a:t> does weird things to the graphs: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make the conic slanted (x</a:t>
            </a:r>
            <a:r>
              <a:rPr lang="en-US" b="1" baseline="30000" dirty="0"/>
              <a:t>2 </a:t>
            </a:r>
            <a:r>
              <a:rPr lang="en-US" b="1" dirty="0"/>
              <a:t>– 7xy + 13y</a:t>
            </a:r>
            <a:r>
              <a:rPr lang="en-US" b="1" baseline="30000" dirty="0"/>
              <a:t>2  </a:t>
            </a:r>
            <a:r>
              <a:rPr lang="en-US" b="1" dirty="0"/>
              <a:t>= 4),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cause the graph to degenerate to a line (x</a:t>
            </a:r>
            <a:r>
              <a:rPr lang="en-US" b="1" baseline="30000" dirty="0"/>
              <a:t>2</a:t>
            </a:r>
            <a:r>
              <a:rPr lang="en-US" b="1" dirty="0"/>
              <a:t> – 2xy + y</a:t>
            </a:r>
            <a:r>
              <a:rPr lang="en-US" b="1" baseline="30000" dirty="0"/>
              <a:t>2</a:t>
            </a:r>
            <a:r>
              <a:rPr lang="en-US" b="1" dirty="0"/>
              <a:t> = 0),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create two || lines (x</a:t>
            </a:r>
            <a:r>
              <a:rPr lang="en-US" b="1" baseline="30000" dirty="0"/>
              <a:t>2</a:t>
            </a:r>
            <a:r>
              <a:rPr lang="en-US" b="1" dirty="0"/>
              <a:t> – 2xy + y</a:t>
            </a:r>
            <a:r>
              <a:rPr lang="en-US" b="1" baseline="30000" dirty="0"/>
              <a:t>2</a:t>
            </a:r>
            <a:r>
              <a:rPr lang="en-US" b="1" dirty="0"/>
              <a:t> = 4),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create intersecting lines (x</a:t>
            </a:r>
            <a:r>
              <a:rPr lang="en-US" b="1" baseline="30000" dirty="0"/>
              <a:t>2</a:t>
            </a:r>
            <a:r>
              <a:rPr lang="en-US" b="1" dirty="0"/>
              <a:t> – 4xy + y</a:t>
            </a:r>
            <a:r>
              <a:rPr lang="en-US" b="1" baseline="30000" dirty="0"/>
              <a:t>2</a:t>
            </a:r>
            <a:r>
              <a:rPr lang="en-US" b="1" dirty="0"/>
              <a:t> = 0),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cause what you think is an ellipse to be a hyperbola (x</a:t>
            </a:r>
            <a:r>
              <a:rPr lang="en-US" b="1" baseline="30000" dirty="0"/>
              <a:t>2</a:t>
            </a:r>
            <a:r>
              <a:rPr lang="en-US" b="1" dirty="0"/>
              <a:t> – 7xy + 2y</a:t>
            </a:r>
            <a:r>
              <a:rPr lang="en-US" b="1" baseline="30000" dirty="0"/>
              <a:t>2 </a:t>
            </a:r>
            <a:r>
              <a:rPr lang="en-US" b="1" dirty="0"/>
              <a:t>= 4)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hard to predict based on the interactions with the other terms.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So for this discussion, we are going to assume B = 0.  Math League rarely uses conics with a B value but we will show a couple of examples later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1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0478-483B-6D46-A5FF-4A16E664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Hyperbolas?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C87F-3A53-3D40-BA60-46E207F5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199"/>
            <a:ext cx="10515600" cy="5273675"/>
          </a:xfrm>
        </p:spPr>
        <p:txBody>
          <a:bodyPr/>
          <a:lstStyle/>
          <a:p>
            <a:r>
              <a:rPr lang="en-US" dirty="0"/>
              <a:t>Geometric definition: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Hyperbolas are those geometric figures formed by the intersection of a plane and a </a:t>
            </a:r>
            <a:r>
              <a:rPr lang="en-US" i="1" dirty="0"/>
              <a:t>double</a:t>
            </a:r>
            <a:r>
              <a:rPr lang="en-US" dirty="0"/>
              <a:t> cone.   The plane is parallel to the heights of the cones.</a:t>
            </a:r>
          </a:p>
        </p:txBody>
      </p:sp>
      <p:pic>
        <p:nvPicPr>
          <p:cNvPr id="1026" name="Picture 2" descr="Conic Sections | CK-12 Foundation">
            <a:extLst>
              <a:ext uri="{FF2B5EF4-FFF2-40B4-BE49-F238E27FC236}">
                <a16:creationId xmlns:a16="http://schemas.microsoft.com/office/drawing/2014/main" id="{A141EE89-6AC8-2242-B224-382C56BB6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2"/>
          <a:stretch/>
        </p:blipFill>
        <p:spPr bwMode="auto">
          <a:xfrm>
            <a:off x="8113486" y="3527487"/>
            <a:ext cx="1405164" cy="29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3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" y="134937"/>
            <a:ext cx="1177137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460500"/>
            <a:ext cx="12072079" cy="5032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   General form, where B = 0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1300" b="1" dirty="0">
                <a:solidFill>
                  <a:schemeClr val="bg1">
                    <a:lumMod val="75000"/>
                  </a:schemeClr>
                </a:solidFill>
              </a:rPr>
              <a:t>If A = C = 0 and D, E not both zero, the graph is a line</a:t>
            </a:r>
          </a:p>
          <a:p>
            <a:pPr marL="0" indent="0" algn="ctr">
              <a:buNone/>
            </a:pP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If A =  C, the graph is a usually a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circle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(degenerate cases can occur depending on D, E, F… 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e.g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 x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 y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+ 8 = 0)</a:t>
            </a:r>
          </a:p>
          <a:p>
            <a:pPr marL="0" indent="0" algn="ctr">
              <a:buNone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If A ≠  C, and A and C have the same sign, the graph is a usually an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ellipse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(degenerate cases can occur depending on D, E, F… 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e.g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 x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+5y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-x+y+3=0)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If A ≠  </a:t>
            </a:r>
            <a:r>
              <a:rPr lang="en-US" b="1" dirty="0" err="1">
                <a:solidFill>
                  <a:srgbClr val="00B050"/>
                </a:solidFill>
              </a:rPr>
              <a:t>C,and</a:t>
            </a:r>
            <a:r>
              <a:rPr lang="en-US" b="1" dirty="0">
                <a:solidFill>
                  <a:srgbClr val="00B050"/>
                </a:solidFill>
              </a:rPr>
              <a:t> A and C have the different signs, the graph is a usually a </a:t>
            </a:r>
            <a:r>
              <a:rPr lang="en-US" b="1" i="1" dirty="0">
                <a:solidFill>
                  <a:srgbClr val="00B050"/>
                </a:solidFill>
              </a:rPr>
              <a:t>hyperbola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7030A0"/>
                </a:solidFill>
              </a:rPr>
              <a:t>(degenerate cases can occur depending on D, E, F…  </a:t>
            </a:r>
            <a:r>
              <a:rPr lang="en-US" sz="1200" b="1" dirty="0" err="1">
                <a:solidFill>
                  <a:srgbClr val="7030A0"/>
                </a:solidFill>
              </a:rPr>
              <a:t>e.g</a:t>
            </a:r>
            <a:r>
              <a:rPr lang="en-US" sz="1200" b="1" dirty="0">
                <a:solidFill>
                  <a:srgbClr val="7030A0"/>
                </a:solidFill>
              </a:rPr>
              <a:t>  x</a:t>
            </a:r>
            <a:r>
              <a:rPr lang="en-US" sz="1200" b="1" baseline="30000" dirty="0">
                <a:solidFill>
                  <a:srgbClr val="7030A0"/>
                </a:solidFill>
              </a:rPr>
              <a:t>2</a:t>
            </a:r>
            <a:r>
              <a:rPr lang="en-US" sz="1200" b="1" dirty="0">
                <a:solidFill>
                  <a:srgbClr val="7030A0"/>
                </a:solidFill>
              </a:rPr>
              <a:t> + 20x + 100 – y</a:t>
            </a:r>
            <a:r>
              <a:rPr lang="en-US" sz="1200" b="1" baseline="30000" dirty="0">
                <a:solidFill>
                  <a:srgbClr val="7030A0"/>
                </a:solidFill>
              </a:rPr>
              <a:t>2 </a:t>
            </a:r>
            <a:r>
              <a:rPr lang="en-US" sz="1200" b="1" dirty="0">
                <a:solidFill>
                  <a:srgbClr val="7030A0"/>
                </a:solidFill>
              </a:rPr>
              <a:t>= 0)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If A or C = 0 (but not both), the graph is 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parabola 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(I am not aware of degenerate cases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5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EE14-FAD7-7345-8BFC-D4D11DE8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Hyperbolas from the last 20+ years of </a:t>
            </a:r>
            <a:r>
              <a:rPr lang="en-US" sz="4000" dirty="0" err="1"/>
              <a:t>MathLeague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3017-C814-AB45-910B-E4F78FD41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1800" dirty="0"/>
              <a:t>2009 – 2010  #3 and #4</a:t>
            </a:r>
          </a:p>
          <a:p>
            <a:r>
              <a:rPr lang="en-US" sz="1800" dirty="0"/>
              <a:t>2010 – 2011 #1</a:t>
            </a:r>
          </a:p>
          <a:p>
            <a:r>
              <a:rPr lang="en-US" sz="1800" dirty="0"/>
              <a:t>2012 – 2013 #1</a:t>
            </a:r>
          </a:p>
          <a:p>
            <a:r>
              <a:rPr lang="en-US" sz="1800" dirty="0"/>
              <a:t>2017 – 2018 #2</a:t>
            </a:r>
          </a:p>
          <a:p>
            <a:r>
              <a:rPr lang="en-US" sz="1800" dirty="0"/>
              <a:t>2018 – 2019 #2</a:t>
            </a:r>
          </a:p>
        </p:txBody>
      </p:sp>
    </p:spTree>
    <p:extLst>
      <p:ext uri="{BB962C8B-B14F-4D97-AF65-F5344CB8AC3E}">
        <p14:creationId xmlns:p14="http://schemas.microsoft.com/office/powerpoint/2010/main" val="2219754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EE14-FAD7-7345-8BFC-D4D11DE8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Hyperbolas from the last 20+ years of </a:t>
            </a:r>
            <a:r>
              <a:rPr lang="en-US" sz="4000" dirty="0" err="1"/>
              <a:t>MathLeague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3017-C814-AB45-910B-E4F78FD41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195"/>
            <a:ext cx="10515600" cy="4351338"/>
          </a:xfrm>
        </p:spPr>
        <p:txBody>
          <a:bodyPr numCol="2">
            <a:noAutofit/>
          </a:bodyPr>
          <a:lstStyle/>
          <a:p>
            <a:r>
              <a:rPr lang="en-US" sz="1800" dirty="0"/>
              <a:t>2009 – 2010  #3 and #4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47843-8957-6345-8572-F6F2CDC4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22" y="2243364"/>
            <a:ext cx="90551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59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EE14-FAD7-7345-8BFC-D4D11DE8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Hyperbolas from the last 20+ years of </a:t>
            </a:r>
            <a:r>
              <a:rPr lang="en-US" sz="4000" dirty="0" err="1"/>
              <a:t>MathLeague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3017-C814-AB45-910B-E4F78FD41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195"/>
            <a:ext cx="10515600" cy="4351338"/>
          </a:xfrm>
        </p:spPr>
        <p:txBody>
          <a:bodyPr numCol="2">
            <a:noAutofit/>
          </a:bodyPr>
          <a:lstStyle/>
          <a:p>
            <a:r>
              <a:rPr lang="en-US" sz="1800" dirty="0"/>
              <a:t>2009 – 2010  #3 and #4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47843-8957-6345-8572-F6F2CDC4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22" y="2243364"/>
            <a:ext cx="9055100" cy="158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3B59C-3733-D94F-ADD1-9C5AA1F08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22" y="4199505"/>
            <a:ext cx="8877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0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EE14-FAD7-7345-8BFC-D4D11DE8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Hyperbolas from the last 20+ years of </a:t>
            </a:r>
            <a:r>
              <a:rPr lang="en-US" sz="4000" dirty="0" err="1"/>
              <a:t>MathLeague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3017-C814-AB45-910B-E4F78FD41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0"/>
            <a:ext cx="10515600" cy="4351338"/>
          </a:xfrm>
        </p:spPr>
        <p:txBody>
          <a:bodyPr numCol="2">
            <a:noAutofit/>
          </a:bodyPr>
          <a:lstStyle/>
          <a:p>
            <a:r>
              <a:rPr lang="en-US" sz="1800" dirty="0"/>
              <a:t>2009 – 2010  #3 and #4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B43A0-778D-A546-A7BE-D1E672D4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2010003"/>
            <a:ext cx="91567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1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EE14-FAD7-7345-8BFC-D4D11DE8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Hyperbolas from the last 20+ years of </a:t>
            </a:r>
            <a:r>
              <a:rPr lang="en-US" sz="4000" dirty="0" err="1"/>
              <a:t>MathLeague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3017-C814-AB45-910B-E4F78FD41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0"/>
            <a:ext cx="10515600" cy="4351338"/>
          </a:xfrm>
        </p:spPr>
        <p:txBody>
          <a:bodyPr numCol="2">
            <a:noAutofit/>
          </a:bodyPr>
          <a:lstStyle/>
          <a:p>
            <a:r>
              <a:rPr lang="en-US" sz="1800" dirty="0"/>
              <a:t>2009 – 2010  #3 and #4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B43A0-778D-A546-A7BE-D1E672D4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2010003"/>
            <a:ext cx="9156700" cy="170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F77F1D-1C3E-7145-9D0A-45442933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213100"/>
            <a:ext cx="88011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1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ECCE-AC68-A946-8195-B4E01753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end of part five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9957-36F5-3443-9411-C11DF28F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/>
              <a:t>separate PowerPoints</a:t>
            </a:r>
            <a:r>
              <a:rPr lang="en-US" dirty="0"/>
              <a:t>, we will examine each conic separately, working on the details of each particular conic and doing more examples from the Math League canon</a:t>
            </a:r>
          </a:p>
        </p:txBody>
      </p:sp>
    </p:spTree>
    <p:extLst>
      <p:ext uri="{BB962C8B-B14F-4D97-AF65-F5344CB8AC3E}">
        <p14:creationId xmlns:p14="http://schemas.microsoft.com/office/powerpoint/2010/main" val="237816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8028-EEEA-D644-982F-C8BCCE26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study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3344-E527-F841-A005-D2210B50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Mathematicians have studied them since at least 350 BC</a:t>
            </a:r>
          </a:p>
          <a:p>
            <a:endParaRPr lang="en-US" dirty="0"/>
          </a:p>
          <a:p>
            <a:r>
              <a:rPr lang="en-US" dirty="0"/>
              <a:t>Conic sections have interesting applications</a:t>
            </a:r>
          </a:p>
          <a:p>
            <a:endParaRPr lang="en-US" dirty="0"/>
          </a:p>
          <a:p>
            <a:r>
              <a:rPr lang="en-US" dirty="0"/>
              <a:t>Conic sections have interesting mathematical properties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0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6E82F3-A980-6949-8221-CFCE1751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0"/>
            <a:ext cx="11677650" cy="1325563"/>
          </a:xfrm>
        </p:spPr>
        <p:txBody>
          <a:bodyPr>
            <a:normAutofit/>
          </a:bodyPr>
          <a:lstStyle/>
          <a:p>
            <a:r>
              <a:rPr lang="en-US" dirty="0"/>
              <a:t>Conic sections have interesting applications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9454C-95CA-214C-8478-B4AC78DD6ADB}"/>
              </a:ext>
            </a:extLst>
          </p:cNvPr>
          <p:cNvSpPr txBox="1"/>
          <p:nvPr/>
        </p:nvSpPr>
        <p:spPr>
          <a:xfrm>
            <a:off x="700645" y="1325563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Hyperbolas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D2E01-5F59-C845-AD1D-6041D44562AF}"/>
              </a:ext>
            </a:extLst>
          </p:cNvPr>
          <p:cNvSpPr txBox="1"/>
          <p:nvPr/>
        </p:nvSpPr>
        <p:spPr>
          <a:xfrm>
            <a:off x="1033154" y="1900052"/>
            <a:ext cx="107743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2"/>
              </a:rPr>
              <a:t>Hyperboloid</a:t>
            </a:r>
            <a:r>
              <a:rPr lang="en-US" dirty="0"/>
              <a:t> (sometimes incorrectly known as </a:t>
            </a:r>
            <a:r>
              <a:rPr lang="en-US" dirty="0">
                <a:hlinkClick r:id="rId3" tooltip="Hyperbolic paraboloid"/>
              </a:rPr>
              <a:t>hyperbolic</a:t>
            </a:r>
            <a:r>
              <a:rPr lang="en-US" dirty="0"/>
              <a:t>) cooling towers have become the design</a:t>
            </a:r>
          </a:p>
          <a:p>
            <a:r>
              <a:rPr lang="en-US" dirty="0"/>
              <a:t>standard for all natural-draft cooling towers because of their structural strength and minimum usage of material. </a:t>
            </a:r>
          </a:p>
          <a:p>
            <a:r>
              <a:rPr lang="en-US" dirty="0"/>
              <a:t>The hyperboloid shape also aids in accelerating the upward </a:t>
            </a:r>
            <a:r>
              <a:rPr lang="en-US" dirty="0">
                <a:hlinkClick r:id="rId4" tooltip="Convection"/>
              </a:rPr>
              <a:t>convective</a:t>
            </a:r>
            <a:r>
              <a:rPr lang="en-US" dirty="0"/>
              <a:t> air flow, improving cooling efficiency. </a:t>
            </a:r>
          </a:p>
          <a:p>
            <a:r>
              <a:rPr lang="en-US" dirty="0"/>
              <a:t>These designs are popularly associated with </a:t>
            </a:r>
            <a:r>
              <a:rPr lang="en-US" dirty="0">
                <a:hlinkClick r:id="rId5" tooltip="Nuclear power plant"/>
              </a:rPr>
              <a:t>nuclear power plants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However, this association is misleading, as the same kind of cooling towers are often used at </a:t>
            </a:r>
          </a:p>
          <a:p>
            <a:r>
              <a:rPr lang="en-US" dirty="0"/>
              <a:t>large coal-fired power plants as well.</a:t>
            </a:r>
          </a:p>
        </p:txBody>
      </p:sp>
      <p:pic>
        <p:nvPicPr>
          <p:cNvPr id="4098" name="Picture 2" descr="More nukes: James Hansen leads call for &quot;safer nuclear&quot; power to save  climate - Grist">
            <a:extLst>
              <a:ext uri="{FF2B5EF4-FFF2-40B4-BE49-F238E27FC236}">
                <a16:creationId xmlns:a16="http://schemas.microsoft.com/office/drawing/2014/main" id="{BC79EDE7-8D19-8247-B6A2-87176555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28" y="4136534"/>
            <a:ext cx="3430648" cy="19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6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/>
              <a:t>As a locus of points</a:t>
            </a:r>
          </a:p>
          <a:p>
            <a:pPr lvl="1"/>
            <a:r>
              <a:rPr lang="en-US" dirty="0"/>
              <a:t>Using definitions of distance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Algebraically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Conic sections are planar curves that fit the definition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Bxy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Cy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Dx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F = 0 where A, B, and C not all zero</a:t>
            </a:r>
          </a:p>
        </p:txBody>
      </p:sp>
    </p:spTree>
    <p:extLst>
      <p:ext uri="{BB962C8B-B14F-4D97-AF65-F5344CB8AC3E}">
        <p14:creationId xmlns:p14="http://schemas.microsoft.com/office/powerpoint/2010/main" val="129474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3" y="287646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Conic sections as a locus of points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A603-AF19-8A46-91D1-C61B7D51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29" y="107442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hyperbola</a:t>
            </a:r>
            <a:r>
              <a:rPr lang="en-US" dirty="0"/>
              <a:t> can be defined as the curve created by two focal points, F</a:t>
            </a:r>
            <a:r>
              <a:rPr lang="en-US" baseline="-25000" dirty="0"/>
              <a:t>1</a:t>
            </a:r>
            <a:r>
              <a:rPr lang="en-US" dirty="0"/>
              <a:t> and F</a:t>
            </a:r>
            <a:r>
              <a:rPr lang="en-US" baseline="-25000" dirty="0"/>
              <a:t>2</a:t>
            </a:r>
            <a:r>
              <a:rPr lang="en-US" dirty="0"/>
              <a:t> and all points P, such that for all points P on the curve, the absolute </a:t>
            </a:r>
            <a:r>
              <a:rPr lang="en-US" i="1" dirty="0"/>
              <a:t>differences</a:t>
            </a:r>
            <a:r>
              <a:rPr lang="en-US" dirty="0"/>
              <a:t> of the two distances to the focal points is a constant.   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	</a:t>
            </a:r>
            <a:r>
              <a:rPr lang="en-US" dirty="0"/>
              <a:t>That is, | PF</a:t>
            </a:r>
            <a:r>
              <a:rPr lang="en-US" baseline="-25000" dirty="0"/>
              <a:t>1</a:t>
            </a:r>
            <a:r>
              <a:rPr lang="en-US" dirty="0"/>
              <a:t>– PF</a:t>
            </a:r>
            <a:r>
              <a:rPr lang="en-US" baseline="-25000" dirty="0"/>
              <a:t>2</a:t>
            </a:r>
            <a:r>
              <a:rPr lang="en-US" dirty="0"/>
              <a:t> |= d</a:t>
            </a:r>
            <a:r>
              <a:rPr lang="en-US" baseline="-25000" dirty="0"/>
              <a:t>1</a:t>
            </a:r>
            <a:r>
              <a:rPr lang="en-US" dirty="0"/>
              <a:t> – d</a:t>
            </a:r>
            <a:r>
              <a:rPr lang="en-US" baseline="-25000" dirty="0"/>
              <a:t>2</a:t>
            </a:r>
            <a:r>
              <a:rPr lang="en-US" dirty="0"/>
              <a:t> = constant = 2a</a:t>
            </a:r>
          </a:p>
        </p:txBody>
      </p:sp>
      <p:pic>
        <p:nvPicPr>
          <p:cNvPr id="9218" name="Picture 2" descr="Deriving the Equation of a Hyperbola Centered at the Origin | College  Algebra">
            <a:extLst>
              <a:ext uri="{FF2B5EF4-FFF2-40B4-BE49-F238E27FC236}">
                <a16:creationId xmlns:a16="http://schemas.microsoft.com/office/drawing/2014/main" id="{CB692748-F92A-5E44-B3F0-9CAF0378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66" y="3429000"/>
            <a:ext cx="4005260" cy="31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23037-168F-C744-9DAF-C5CF2F5CE104}"/>
              </a:ext>
            </a:extLst>
          </p:cNvPr>
          <p:cNvSpPr txBox="1"/>
          <p:nvPr/>
        </p:nvSpPr>
        <p:spPr>
          <a:xfrm>
            <a:off x="5771536" y="3958019"/>
            <a:ext cx="32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6051E-5DE5-1747-9437-22438DEE4088}"/>
              </a:ext>
            </a:extLst>
          </p:cNvPr>
          <p:cNvSpPr txBox="1"/>
          <p:nvPr/>
        </p:nvSpPr>
        <p:spPr>
          <a:xfrm>
            <a:off x="6076336" y="4856370"/>
            <a:ext cx="5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56D84-ECDC-9543-A262-9D20448A2A84}"/>
              </a:ext>
            </a:extLst>
          </p:cNvPr>
          <p:cNvSpPr txBox="1"/>
          <p:nvPr/>
        </p:nvSpPr>
        <p:spPr>
          <a:xfrm>
            <a:off x="4540738" y="4843970"/>
            <a:ext cx="5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164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/>
              <a:t>As a locus of points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definitions of distance</a:t>
            </a:r>
            <a:endParaRPr lang="en-US" dirty="0"/>
          </a:p>
          <a:p>
            <a:pPr lvl="1"/>
            <a:r>
              <a:rPr lang="en-US" dirty="0"/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Algebraically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Conic sections are planar curves that fit the definition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Bxy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Cy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Dx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F = 0 where A, B, and C not all zero</a:t>
            </a:r>
          </a:p>
        </p:txBody>
      </p:sp>
    </p:spTree>
    <p:extLst>
      <p:ext uri="{BB962C8B-B14F-4D97-AF65-F5344CB8AC3E}">
        <p14:creationId xmlns:p14="http://schemas.microsoft.com/office/powerpoint/2010/main" val="49527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2" y="456298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Conic sections as a locus of points</a:t>
            </a:r>
            <a:br>
              <a:rPr lang="en-US" dirty="0"/>
            </a:br>
            <a:r>
              <a:rPr lang="en-US" sz="2400" dirty="0"/>
              <a:t>Using the idea of eccentricity and distance from focal point to directrix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FA603-AF19-8A46-91D1-C61B7D512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7543"/>
                <a:ext cx="10515600" cy="503237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Define a point F to be the focal point</a:t>
                </a:r>
              </a:p>
              <a:p>
                <a:r>
                  <a:rPr lang="en-US" dirty="0"/>
                  <a:t>Define a line L to be the directrix</a:t>
                </a:r>
              </a:p>
              <a:p>
                <a:r>
                  <a:rPr lang="en-US" dirty="0"/>
                  <a:t>Define a point P to be on the conic</a:t>
                </a:r>
              </a:p>
              <a:p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P is on the conic if the distance FP divided by the distance LP = constant.   </a:t>
                </a:r>
              </a:p>
              <a:p>
                <a:pPr marL="0" indent="0">
                  <a:buNone/>
                </a:pPr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That is,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den>
                    </m:f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5800" dirty="0"/>
              </a:p>
              <a:p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This is constant is known as the eccentricity, e,  of the conic.  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e = 0, the conic is a circle (the limiting case of an ellipse)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0 &lt; e &lt; 1, the conic is an ellipse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e = 1, the conic is a parabola</a:t>
                </a:r>
              </a:p>
              <a:p>
                <a:r>
                  <a:rPr lang="en-US" dirty="0"/>
                  <a:t>If e &gt; 1, the conic is a hyperbola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FA603-AF19-8A46-91D1-C61B7D512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7543"/>
                <a:ext cx="10515600" cy="5032375"/>
              </a:xfrm>
              <a:blipFill>
                <a:blip r:embed="rId2"/>
                <a:stretch>
                  <a:fillRect l="-1086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26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74F9-9E4B-8443-A2F3-EA0D4123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83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Let’s demonstrate how eccentricity can be use to create conics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special conic graph paper</a:t>
            </a:r>
          </a:p>
        </p:txBody>
      </p:sp>
    </p:spTree>
    <p:extLst>
      <p:ext uri="{BB962C8B-B14F-4D97-AF65-F5344CB8AC3E}">
        <p14:creationId xmlns:p14="http://schemas.microsoft.com/office/powerpoint/2010/main" val="220601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1759</Words>
  <Application>Microsoft Macintosh PowerPoint</Application>
  <PresentationFormat>Widescreen</PresentationFormat>
  <Paragraphs>212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Office Theme</vt:lpstr>
      <vt:lpstr>A Primer on Conic Sections part five  Hyperbolas</vt:lpstr>
      <vt:lpstr>What are Hyperbolas? </vt:lpstr>
      <vt:lpstr>Why do we study them?</vt:lpstr>
      <vt:lpstr>Conic sections have interesting applications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Conic sections as a locus of points 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Conic sections as a locus of points Using the idea of eccentricity and distance from focal point to directrix </vt:lpstr>
      <vt:lpstr>Let’s demonstrate how eccentricity can be use to create conics  special conic graph paper</vt:lpstr>
      <vt:lpstr>PowerPoint Presentation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Algebraic formula from Locus of Points: Hyperbola (center (0,0)) “the absolute difference of the distances from P to F1 and  F2 is a constant”</vt:lpstr>
      <vt:lpstr>Algebraic formula from Locus of Points: Hyperbola (center (0,0)) “the absolute difference of the distances from P to F1 and  F2 is a constant”</vt:lpstr>
      <vt:lpstr>Algebraic formula from Locus of Points: Hyperbola (center (0,0)) “the absolute difference of the distances from P to F1 and  F2 is a constant”</vt:lpstr>
      <vt:lpstr>Algebraic formula from Locus of Points: Hyperbola (center (h,k)) “the absolute difference of the distances from P to F1 and  F2 is a constant”</vt:lpstr>
      <vt:lpstr>Algebraic formula from Locus of Points: Hyperbola (center (h,k)) “the absolute difference of the distances from P to F1 and  F2 is a constant”</vt:lpstr>
      <vt:lpstr>Algebraic formula from Locus of Points: Hyperbola (center (h,k)) “the absolute difference of the distances from P to F1 and  F2 is a constant”</vt:lpstr>
      <vt:lpstr>Algebraic formula from Locus of Points: Hyperbola (center (h,k)) “the absolute difference of the distances from P to F1 and  F2 is a constant”</vt:lpstr>
      <vt:lpstr>Recognizing the different conics from their algebraic definition</vt:lpstr>
      <vt:lpstr>Recognizing the different conics from their algebraic definition</vt:lpstr>
      <vt:lpstr>Hyperbolas from the last 20+ years of MathLeague</vt:lpstr>
      <vt:lpstr>Hyperbolas from the last 20+ years of MathLeague</vt:lpstr>
      <vt:lpstr>Hyperbolas from the last 20+ years of MathLeague</vt:lpstr>
      <vt:lpstr>Hyperbolas from the last 20+ years of MathLeague</vt:lpstr>
      <vt:lpstr>Hyperbolas from the last 20+ years of MathLeague</vt:lpstr>
      <vt:lpstr>This is the end of part five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Primer on Conic Sections</dc:title>
  <dc:creator>tom young</dc:creator>
  <cp:lastModifiedBy>tom young</cp:lastModifiedBy>
  <cp:revision>100</cp:revision>
  <dcterms:created xsi:type="dcterms:W3CDTF">2020-09-28T16:34:29Z</dcterms:created>
  <dcterms:modified xsi:type="dcterms:W3CDTF">2020-10-04T23:04:19Z</dcterms:modified>
</cp:coreProperties>
</file>