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6" r:id="rId5"/>
    <p:sldId id="269" r:id="rId6"/>
    <p:sldId id="299" r:id="rId7"/>
    <p:sldId id="272" r:id="rId8"/>
    <p:sldId id="298" r:id="rId9"/>
    <p:sldId id="273" r:id="rId10"/>
    <p:sldId id="275" r:id="rId11"/>
    <p:sldId id="285" r:id="rId12"/>
    <p:sldId id="286" r:id="rId13"/>
    <p:sldId id="287" r:id="rId14"/>
    <p:sldId id="289" r:id="rId15"/>
    <p:sldId id="290" r:id="rId16"/>
    <p:sldId id="301" r:id="rId17"/>
    <p:sldId id="303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00" r:id="rId26"/>
    <p:sldId id="310" r:id="rId27"/>
    <p:sldId id="311" r:id="rId28"/>
    <p:sldId id="312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/>
    <p:restoredTop sz="94681"/>
  </p:normalViewPr>
  <p:slideViewPr>
    <p:cSldViewPr snapToGrid="0" snapToObjects="1">
      <p:cViewPr varScale="1">
        <p:scale>
          <a:sx n="88" d="100"/>
          <a:sy n="88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3E29F-54A8-CB46-860B-503BA9065AFA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60F5-505A-9E48-B36C-15D45BFC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5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760F5-505A-9E48-B36C-15D45BFC1E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898D-2B8C-B648-A24D-8992E9F65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8BA5-DBA9-CF40-91F9-7CF84F473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67DD0-5793-554E-BFDA-BA344C22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85B47-1ADB-394E-912E-1303AA45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F999-29D5-FE43-968F-2404F75E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8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4A47-ACF2-2E47-80DD-529ABC7D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02E57-EDE7-454C-8DE3-D5DB7DBD0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1A526-2BE4-E24D-A524-1C4B876C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4268-290F-1A4C-8AF5-300C9FB7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34CC-6323-A749-A1D2-564753FD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E8ADB-6D41-0646-A7E9-0FBD6C533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5C779-2E66-D44D-93B2-64E12E4FD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7FEF-C1B1-F345-A66C-EF9AC5D0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B6AA-16E9-DE4C-B733-846B8FB8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ACA97-6838-3E40-AFB9-B169B043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CF61-C145-4D49-AD4E-08A719F4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9AF2-5250-DC41-AC3A-F71EDA79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2ABC-F277-4B47-A233-9037F229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E9D8-303E-2A44-B24E-75B88209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A1EA-7749-D849-9CB3-736F2C19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72AE-6C5C-0346-A205-8013ED17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F2318-E47A-3E4B-8762-93797A5E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339B-80C4-3044-A1FF-1EB29D4E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AEE0-4BEB-224C-AF47-B712E090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5089-8C3F-804B-9A60-99CB7403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A350-886B-CC46-9E49-A265807E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2203-F514-754B-B7BB-7F3A23849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BADF-D653-8642-A784-5F843FF67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7E137-252A-9947-92F3-5326A6D8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918C3-A585-7448-8B14-784C8F80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9BE7B-F3B9-D34A-9116-0E8CCE7F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DB45-083B-E248-B339-5101D6F5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E0AAC-08BA-BC40-A5DC-3423CDFD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1BED3-499E-9A48-BF35-57B30822C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CF90A-7090-E442-A81D-7F0E808F2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CFC5F-56CC-654A-9A43-4840C837C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AA977-38F9-C846-8515-289098DF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BB599-4960-6445-B8F4-92D9BB4C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C962E-7908-3843-B789-64F9396C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871A-8BFC-C94F-B0B1-33EFC5F6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AAC1-B408-CD41-98D0-0DF6F44E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A6F71-BC14-FF4D-B718-D493E6D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DC65A-BE08-7249-A388-CFED4808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AD059-8A52-B14C-A9DE-AA676FA8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6C334-BB5A-544C-AFA9-A65D2128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49FEC-B553-BA47-BDBB-A4C250AC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EB1F-F2EA-7A45-8974-A56FB31D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77E8-4183-044A-902F-55C78158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1CB11-EB23-BC44-BBF0-416E46DBD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5112-FF83-5F48-803C-B42EBC62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B20F-2094-C247-897C-F23435EE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FD2EC-85CA-0844-A589-D0306255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A017-B10A-C840-A951-4A2DE07B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10880-0FF4-F942-9CB0-4AD8EFB9B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17147-CB5E-B048-B0BD-288FEC83A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4CAD-CAAB-DF40-BF46-050EFF69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32662-6977-4543-A59E-B89036C7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F6614-538B-8342-9894-597512C4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4A77C-9FC2-6F4F-A039-F767B10C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21C61-9B9C-A446-9723-521B141C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F426-A934-4F40-BABA-49AE3D6DF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EDABC-04A4-8F4B-884B-8B64B5A90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FF67B-E2AF-9241-B31F-E4C59CE0E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en.wikipedia.org/wiki/Light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en.wikipedia.org/wiki/Reflection_(physics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en.wikipedia.org/wiki/Sound" TargetMode="External"/><Relationship Id="rId4" Type="http://schemas.openxmlformats.org/officeDocument/2006/relationships/hyperlink" Target="https://en.wikipedia.org/wiki/Collimat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4FFB-BDCE-704F-922F-3952445B4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88921"/>
            <a:ext cx="9144000" cy="3412691"/>
          </a:xfrm>
        </p:spPr>
        <p:txBody>
          <a:bodyPr>
            <a:normAutofit/>
          </a:bodyPr>
          <a:lstStyle/>
          <a:p>
            <a:r>
              <a:rPr lang="en-US" dirty="0"/>
              <a:t>A Primer on Conic Sections</a:t>
            </a:r>
            <a:br>
              <a:rPr lang="en-US" dirty="0"/>
            </a:br>
            <a:r>
              <a:rPr lang="en-US" sz="3200" dirty="0"/>
              <a:t>part four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Parabolas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0C65D-76F4-2D41-B02D-69687EDC2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288"/>
            <a:ext cx="9144000" cy="30437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Presented at the MN State HS Mathematics League </a:t>
            </a:r>
          </a:p>
          <a:p>
            <a:r>
              <a:rPr lang="en-US" sz="3000" dirty="0"/>
              <a:t>Coaches Conference </a:t>
            </a:r>
          </a:p>
          <a:p>
            <a:endParaRPr lang="en-US" dirty="0"/>
          </a:p>
          <a:p>
            <a:r>
              <a:rPr lang="en-US" dirty="0"/>
              <a:t>October 3</a:t>
            </a:r>
            <a:r>
              <a:rPr lang="en-US" baseline="30000" dirty="0"/>
              <a:t>rd</a:t>
            </a:r>
            <a:r>
              <a:rPr lang="en-US" dirty="0"/>
              <a:t>, 2020</a:t>
            </a:r>
          </a:p>
          <a:p>
            <a:endParaRPr lang="en-US" dirty="0"/>
          </a:p>
          <a:p>
            <a:r>
              <a:rPr lang="en-US" dirty="0"/>
              <a:t>by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Tom Young,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255032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a locus of points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“common” definitions of distance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Algebraically</a:t>
            </a:r>
          </a:p>
          <a:p>
            <a:pPr lvl="1"/>
            <a:r>
              <a:rPr lang="en-US" dirty="0"/>
              <a:t>Conic sections are planar curves that fit the definition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</a:t>
            </a:r>
            <a:r>
              <a:rPr lang="en-US" b="1" dirty="0" err="1">
                <a:solidFill>
                  <a:srgbClr val="7030A0"/>
                </a:solidFill>
              </a:rPr>
              <a:t>Bxy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</a:t>
            </a:r>
            <a:r>
              <a:rPr lang="en-US" dirty="0"/>
              <a:t>where A, B, and C not all zero</a:t>
            </a:r>
          </a:p>
        </p:txBody>
      </p:sp>
    </p:spTree>
    <p:extLst>
      <p:ext uri="{BB962C8B-B14F-4D97-AF65-F5344CB8AC3E}">
        <p14:creationId xmlns:p14="http://schemas.microsoft.com/office/powerpoint/2010/main" val="237547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09" y="1318555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A5062A-7C3E-A24D-97B6-BD79EBBD9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806574"/>
            <a:ext cx="9220200" cy="4686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71288A-33BF-2947-B338-1B5B81C0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9" y="131402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 definitions: Parabola (focus at (</a:t>
            </a:r>
            <a:r>
              <a:rPr lang="en-US" sz="3200" b="1" dirty="0" err="1"/>
              <a:t>a,b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200" b="1" dirty="0"/>
              <a:t>“the distances from P to the focal points is equal to the distance from P to the directrix”</a:t>
            </a:r>
          </a:p>
        </p:txBody>
      </p:sp>
    </p:spTree>
    <p:extLst>
      <p:ext uri="{BB962C8B-B14F-4D97-AF65-F5344CB8AC3E}">
        <p14:creationId xmlns:p14="http://schemas.microsoft.com/office/powerpoint/2010/main" val="301013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09" y="1318555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Directrix at y = 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A5062A-7C3E-A24D-97B6-BD79EBBD9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2" r="50000"/>
          <a:stretch/>
        </p:blipFill>
        <p:spPr>
          <a:xfrm>
            <a:off x="587409" y="2359728"/>
            <a:ext cx="3930663" cy="3508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22B7B8-5937-1C45-A627-B8CC738FA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732" y="1149150"/>
            <a:ext cx="6475859" cy="53583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057EB3-72DA-1442-953E-5BF20905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9" y="131402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 definitions: Parabola (focus at (</a:t>
            </a:r>
            <a:r>
              <a:rPr lang="en-US" sz="3200" b="1" dirty="0" err="1"/>
              <a:t>a,b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200" b="1" dirty="0"/>
              <a:t>“the distances from P to the focal points is equal to the distance from P to the directrix”</a:t>
            </a:r>
          </a:p>
        </p:txBody>
      </p:sp>
    </p:spTree>
    <p:extLst>
      <p:ext uri="{BB962C8B-B14F-4D97-AF65-F5344CB8AC3E}">
        <p14:creationId xmlns:p14="http://schemas.microsoft.com/office/powerpoint/2010/main" val="269111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71C1256-D1BA-0443-8EE8-6445B214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02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Potential math team problem  ( is there another way?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00EA2-0574-344C-9F26-22D451BCE52C}"/>
                  </a:ext>
                </a:extLst>
              </p:cNvPr>
              <p:cNvSpPr txBox="1"/>
              <p:nvPr/>
            </p:nvSpPr>
            <p:spPr>
              <a:xfrm>
                <a:off x="-2960913" y="2764971"/>
                <a:ext cx="23641246" cy="3748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8"/>
                <a:r>
                  <a:rPr lang="en-US" sz="2800" dirty="0"/>
                  <a:t>Find the equation of a parabola with focus at (–1, 3) and directrix at y =  5</a:t>
                </a:r>
              </a:p>
              <a:p>
                <a:pPr lvl="8"/>
                <a:endParaRPr lang="en-US" sz="2800" dirty="0"/>
              </a:p>
              <a:p>
                <a:pPr lvl="8"/>
                <a:r>
                  <a:rPr lang="en-US" sz="2800" dirty="0"/>
                  <a:t>	(x – –1 )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+ 3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– 5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= 2(3 – 5)y</a:t>
                </a:r>
              </a:p>
              <a:p>
                <a:pPr lvl="8"/>
                <a:endParaRPr lang="en-US" sz="2800" dirty="0"/>
              </a:p>
              <a:p>
                <a:pPr lvl="8"/>
                <a:r>
                  <a:rPr lang="en-US" sz="2800" dirty="0"/>
                  <a:t>	(x + 1)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– 16 = –4y</a:t>
                </a:r>
              </a:p>
              <a:p>
                <a:pPr lvl="8"/>
                <a:endParaRPr lang="en-US" sz="2800" dirty="0"/>
              </a:p>
              <a:p>
                <a:pPr lvl="8"/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8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800" dirty="0"/>
                  <a:t> = y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00EA2-0574-344C-9F26-22D451BCE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0913" y="2764971"/>
                <a:ext cx="23641246" cy="3748142"/>
              </a:xfrm>
              <a:prstGeom prst="rect">
                <a:avLst/>
              </a:prstGeom>
              <a:blipFill>
                <a:blip r:embed="rId3"/>
                <a:stretch>
                  <a:fillRect t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131EEFD-833D-BD4F-9138-5FEA19000C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253" r="61153" b="273"/>
          <a:stretch/>
        </p:blipFill>
        <p:spPr>
          <a:xfrm>
            <a:off x="2383972" y="1527609"/>
            <a:ext cx="6228664" cy="8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177137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8" y="1690688"/>
            <a:ext cx="10589302" cy="5032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</a:t>
            </a:r>
            <a:r>
              <a:rPr lang="en-US" b="1" dirty="0" err="1">
                <a:solidFill>
                  <a:srgbClr val="7030A0"/>
                </a:solidFill>
              </a:rPr>
              <a:t>Bxy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   General form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 concert with the other terms, the term </a:t>
            </a:r>
            <a:r>
              <a:rPr lang="en-US" b="1" dirty="0" err="1"/>
              <a:t>Bxy</a:t>
            </a:r>
            <a:r>
              <a:rPr lang="en-US" b="1" dirty="0"/>
              <a:t> does weird things to the graphs: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make the conic slanted (x</a:t>
            </a:r>
            <a:r>
              <a:rPr lang="en-US" b="1" baseline="30000" dirty="0"/>
              <a:t>2 </a:t>
            </a:r>
            <a:r>
              <a:rPr lang="en-US" b="1" dirty="0"/>
              <a:t>– 7xy + 13y</a:t>
            </a:r>
            <a:r>
              <a:rPr lang="en-US" b="1" baseline="30000" dirty="0"/>
              <a:t>2  </a:t>
            </a:r>
            <a:r>
              <a:rPr lang="en-US" b="1" dirty="0"/>
              <a:t>= 4),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cause the graph to degenerate to a line (x</a:t>
            </a:r>
            <a:r>
              <a:rPr lang="en-US" b="1" baseline="30000" dirty="0"/>
              <a:t>2</a:t>
            </a:r>
            <a:r>
              <a:rPr lang="en-US" b="1" dirty="0"/>
              <a:t> – 2xy + y</a:t>
            </a:r>
            <a:r>
              <a:rPr lang="en-US" b="1" baseline="30000" dirty="0"/>
              <a:t>2</a:t>
            </a:r>
            <a:r>
              <a:rPr lang="en-US" b="1" dirty="0"/>
              <a:t> = 0),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create two || lines (x</a:t>
            </a:r>
            <a:r>
              <a:rPr lang="en-US" b="1" baseline="30000" dirty="0"/>
              <a:t>2</a:t>
            </a:r>
            <a:r>
              <a:rPr lang="en-US" b="1" dirty="0"/>
              <a:t> – 2xy + y</a:t>
            </a:r>
            <a:r>
              <a:rPr lang="en-US" b="1" baseline="30000" dirty="0"/>
              <a:t>2</a:t>
            </a:r>
            <a:r>
              <a:rPr lang="en-US" b="1" dirty="0"/>
              <a:t> = 4),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create intersecting lines (x</a:t>
            </a:r>
            <a:r>
              <a:rPr lang="en-US" b="1" baseline="30000" dirty="0"/>
              <a:t>2</a:t>
            </a:r>
            <a:r>
              <a:rPr lang="en-US" b="1" dirty="0"/>
              <a:t> – 4xy + y</a:t>
            </a:r>
            <a:r>
              <a:rPr lang="en-US" b="1" baseline="30000" dirty="0"/>
              <a:t>2</a:t>
            </a:r>
            <a:r>
              <a:rPr lang="en-US" b="1" dirty="0"/>
              <a:t> = 0),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cause what you think is an ellipse to be a hyperbola (x</a:t>
            </a:r>
            <a:r>
              <a:rPr lang="en-US" b="1" baseline="30000" dirty="0"/>
              <a:t>2</a:t>
            </a:r>
            <a:r>
              <a:rPr lang="en-US" b="1" dirty="0"/>
              <a:t> – 7xy + 2y</a:t>
            </a:r>
            <a:r>
              <a:rPr lang="en-US" b="1" baseline="30000" dirty="0"/>
              <a:t>2 </a:t>
            </a:r>
            <a:r>
              <a:rPr lang="en-US" b="1" dirty="0"/>
              <a:t>= 4)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hard to predict based on the interactions with the other terms.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So for this discussion, we are going to assume B = 0.  Math League rarely uses conics with a B value but we will show a couple of examples later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1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" y="134937"/>
            <a:ext cx="1177137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460500"/>
            <a:ext cx="12072079" cy="5032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   General form, where B = 0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1300" b="1" dirty="0">
                <a:solidFill>
                  <a:srgbClr val="7030A0"/>
                </a:solidFill>
              </a:rPr>
              <a:t>If A = C = 0 and D, E not both zero, the graph is a line</a:t>
            </a:r>
          </a:p>
          <a:p>
            <a:pPr marL="0" indent="0" algn="ctr">
              <a:buNone/>
            </a:pP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If A =  C, the graph is a usually a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circle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(degenerate cases can occur depending on D, E, F… 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e.g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 x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 y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+ 8 = 0)</a:t>
            </a:r>
          </a:p>
          <a:p>
            <a:pPr marL="0" indent="0" algn="ctr">
              <a:buNone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If A ≠  C, and A and C have the same sign, the graph is a usually an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ellipse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(degenerate cases can occur depending on D, E, F… 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e.g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 x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+5y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-x+y+3=0)</a:t>
            </a:r>
          </a:p>
          <a:p>
            <a:pPr marL="0" indent="0" algn="ctr">
              <a:buNone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If A ≠ 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C,and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A and C have the different signs, the graph is a usually a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hyperbola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(degenerate cases can occur depending on D, E, F… 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e.g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 x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+ 20x + 100 – y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= 0)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If A or C = 0 (but not both), the graph is a</a:t>
            </a:r>
            <a:r>
              <a:rPr lang="en-US" b="1" i="1" dirty="0">
                <a:solidFill>
                  <a:srgbClr val="C00000"/>
                </a:solidFill>
              </a:rPr>
              <a:t> parabola  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sz="1200" b="1" dirty="0">
                <a:solidFill>
                  <a:srgbClr val="7030A0"/>
                </a:solidFill>
              </a:rPr>
              <a:t>(I am not aware of degenerate cases</a:t>
            </a:r>
            <a:r>
              <a:rPr lang="en-US" sz="12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5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B790-A444-BE49-9F54-570A1080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Parabola terms</a:t>
            </a:r>
          </a:p>
        </p:txBody>
      </p:sp>
      <p:pic>
        <p:nvPicPr>
          <p:cNvPr id="1026" name="Picture 2" descr="Parabola - Wikipedia">
            <a:extLst>
              <a:ext uri="{FF2B5EF4-FFF2-40B4-BE49-F238E27FC236}">
                <a16:creationId xmlns:a16="http://schemas.microsoft.com/office/drawing/2014/main" id="{232A5439-DF14-A84E-BF39-2036947A1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17" y="1854653"/>
            <a:ext cx="53281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1A305-0682-D24E-A718-91CB8F3DB9C9}"/>
              </a:ext>
            </a:extLst>
          </p:cNvPr>
          <p:cNvSpPr txBox="1"/>
          <p:nvPr/>
        </p:nvSpPr>
        <p:spPr>
          <a:xfrm>
            <a:off x="7474857" y="2504220"/>
            <a:ext cx="4326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 a parabola is all those points</a:t>
            </a:r>
          </a:p>
          <a:p>
            <a:r>
              <a:rPr lang="en-US" b="1" dirty="0"/>
              <a:t>equidistant from the focus and the directrix</a:t>
            </a:r>
          </a:p>
          <a:p>
            <a:endParaRPr lang="en-US" dirty="0"/>
          </a:p>
          <a:p>
            <a:r>
              <a:rPr lang="en-US" dirty="0"/>
              <a:t>Therefore, the vertex is said to be a distance</a:t>
            </a:r>
          </a:p>
          <a:p>
            <a:r>
              <a:rPr lang="en-US" dirty="0"/>
              <a:t>p from the focus and the directrix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5B877-7454-4C4A-BD4F-20C58D3A1386}"/>
              </a:ext>
            </a:extLst>
          </p:cNvPr>
          <p:cNvSpPr txBox="1"/>
          <p:nvPr/>
        </p:nvSpPr>
        <p:spPr>
          <a:xfrm>
            <a:off x="3655907" y="435428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A1424-4C36-854B-89A7-0F9F8B4BDAE4}"/>
              </a:ext>
            </a:extLst>
          </p:cNvPr>
          <p:cNvSpPr txBox="1"/>
          <p:nvPr/>
        </p:nvSpPr>
        <p:spPr>
          <a:xfrm>
            <a:off x="3655907" y="4910806"/>
            <a:ext cx="45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91CDAE-34AF-8840-B741-4FA65D8FF711}"/>
              </a:ext>
            </a:extLst>
          </p:cNvPr>
          <p:cNvCxnSpPr>
            <a:cxnSpLocks/>
          </p:cNvCxnSpPr>
          <p:nvPr/>
        </p:nvCxnSpPr>
        <p:spPr>
          <a:xfrm>
            <a:off x="3962401" y="4223902"/>
            <a:ext cx="0" cy="63010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7F1BBC-0C0C-4C4C-9146-F4B104953825}"/>
              </a:ext>
            </a:extLst>
          </p:cNvPr>
          <p:cNvCxnSpPr>
            <a:cxnSpLocks/>
          </p:cNvCxnSpPr>
          <p:nvPr/>
        </p:nvCxnSpPr>
        <p:spPr>
          <a:xfrm>
            <a:off x="3962401" y="4853020"/>
            <a:ext cx="0" cy="63010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C21EDA-7B70-0A40-BE8C-76F8C2D41A8E}"/>
              </a:ext>
            </a:extLst>
          </p:cNvPr>
          <p:cNvCxnSpPr>
            <a:cxnSpLocks/>
          </p:cNvCxnSpPr>
          <p:nvPr/>
        </p:nvCxnSpPr>
        <p:spPr>
          <a:xfrm>
            <a:off x="3962401" y="4223902"/>
            <a:ext cx="1230254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6C1A23-CC80-A847-A07E-4643A5440F0F}"/>
              </a:ext>
            </a:extLst>
          </p:cNvPr>
          <p:cNvSpPr txBox="1"/>
          <p:nvPr/>
        </p:nvSpPr>
        <p:spPr>
          <a:xfrm>
            <a:off x="4520750" y="393985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EC2D9B-39C6-8546-8917-0C32A3CE2D9D}"/>
              </a:ext>
            </a:extLst>
          </p:cNvPr>
          <p:cNvSpPr txBox="1"/>
          <p:nvPr/>
        </p:nvSpPr>
        <p:spPr>
          <a:xfrm>
            <a:off x="7475220" y="4400550"/>
            <a:ext cx="38085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Therefore the semi- latus rectum is 2p</a:t>
            </a:r>
          </a:p>
          <a:p>
            <a:endParaRPr lang="en-US" dirty="0"/>
          </a:p>
          <a:p>
            <a:r>
              <a:rPr lang="en-US" dirty="0"/>
              <a:t>And the </a:t>
            </a:r>
            <a:r>
              <a:rPr lang="en-US" b="1" dirty="0"/>
              <a:t>latus rectum  = 4p</a:t>
            </a:r>
          </a:p>
          <a:p>
            <a:endParaRPr lang="en-US" dirty="0"/>
          </a:p>
          <a:p>
            <a:r>
              <a:rPr lang="en-US" dirty="0"/>
              <a:t>This value 4p is important!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C72F00-4C55-B943-9B68-F59C2F6B1A11}"/>
              </a:ext>
            </a:extLst>
          </p:cNvPr>
          <p:cNvSpPr txBox="1"/>
          <p:nvPr/>
        </p:nvSpPr>
        <p:spPr>
          <a:xfrm>
            <a:off x="7474857" y="656956"/>
            <a:ext cx="4487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 the latus rectum </a:t>
            </a:r>
          </a:p>
          <a:p>
            <a:r>
              <a:rPr lang="en-US" b="1" dirty="0"/>
              <a:t>is the entire </a:t>
            </a:r>
            <a:r>
              <a:rPr lang="en-US" b="1" dirty="0">
                <a:solidFill>
                  <a:srgbClr val="FFC000"/>
                </a:solidFill>
              </a:rPr>
              <a:t>orange</a:t>
            </a:r>
            <a:r>
              <a:rPr lang="en-US" b="1" dirty="0"/>
              <a:t> segment</a:t>
            </a:r>
          </a:p>
          <a:p>
            <a:endParaRPr lang="en-US" b="1" dirty="0"/>
          </a:p>
          <a:p>
            <a:r>
              <a:rPr lang="en-US" dirty="0"/>
              <a:t>By definition, it is the chord through the focus</a:t>
            </a:r>
          </a:p>
          <a:p>
            <a:r>
              <a:rPr lang="en-US" dirty="0"/>
              <a:t>parallel to the directrix</a:t>
            </a:r>
          </a:p>
        </p:txBody>
      </p:sp>
    </p:spTree>
    <p:extLst>
      <p:ext uri="{BB962C8B-B14F-4D97-AF65-F5344CB8AC3E}">
        <p14:creationId xmlns:p14="http://schemas.microsoft.com/office/powerpoint/2010/main" val="12619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10091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10091 -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7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4A28-00EB-9044-B87E-884DDC85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4p comes into play</a:t>
            </a:r>
          </a:p>
        </p:txBody>
      </p:sp>
      <p:pic>
        <p:nvPicPr>
          <p:cNvPr id="4" name="Picture 2" descr="Parabola - Wikipedia">
            <a:extLst>
              <a:ext uri="{FF2B5EF4-FFF2-40B4-BE49-F238E27FC236}">
                <a16:creationId xmlns:a16="http://schemas.microsoft.com/office/drawing/2014/main" id="{F0AD949D-52E2-7A41-960C-78B856C0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761236" cy="30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C5B3B-4F35-9A46-9E4A-7C87D8A5CD3A}"/>
              </a:ext>
            </a:extLst>
          </p:cNvPr>
          <p:cNvSpPr txBox="1"/>
          <p:nvPr/>
        </p:nvSpPr>
        <p:spPr>
          <a:xfrm>
            <a:off x="5849138" y="1651255"/>
            <a:ext cx="4394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derive the equation of a parabola</a:t>
            </a:r>
          </a:p>
          <a:p>
            <a:r>
              <a:rPr lang="en-US" dirty="0"/>
              <a:t>with vertex at the origin, focus F at (0,p), and</a:t>
            </a:r>
          </a:p>
          <a:p>
            <a:r>
              <a:rPr lang="en-US" dirty="0"/>
              <a:t>directrix L at y = –p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18281-D18D-344F-91E8-8292D3439C06}"/>
              </a:ext>
            </a:extLst>
          </p:cNvPr>
          <p:cNvSpPr txBox="1"/>
          <p:nvPr/>
        </p:nvSpPr>
        <p:spPr>
          <a:xfrm>
            <a:off x="3893794" y="283158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52D73-8084-6345-A75D-667F7FC42CA9}"/>
              </a:ext>
            </a:extLst>
          </p:cNvPr>
          <p:cNvSpPr txBox="1"/>
          <p:nvPr/>
        </p:nvSpPr>
        <p:spPr>
          <a:xfrm>
            <a:off x="2649967" y="293322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7D0FB-0525-CC4F-9521-FCDE5C3B20C8}"/>
              </a:ext>
            </a:extLst>
          </p:cNvPr>
          <p:cNvSpPr txBox="1"/>
          <p:nvPr/>
        </p:nvSpPr>
        <p:spPr>
          <a:xfrm>
            <a:off x="2212349" y="371274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4F30F-5CBD-DA46-9294-8CF18AD0C808}"/>
              </a:ext>
            </a:extLst>
          </p:cNvPr>
          <p:cNvSpPr txBox="1"/>
          <p:nvPr/>
        </p:nvSpPr>
        <p:spPr>
          <a:xfrm>
            <a:off x="4485323" y="408078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–p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6FB0FA-6200-CA4B-8A98-F43E601B4CAC}"/>
                  </a:ext>
                </a:extLst>
              </p:cNvPr>
              <p:cNvSpPr txBox="1"/>
              <p:nvPr/>
            </p:nvSpPr>
            <p:spPr>
              <a:xfrm>
                <a:off x="5965151" y="2933224"/>
                <a:ext cx="4662751" cy="3489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a parabola, FP = PL  therefore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+ y</a:t>
                </a:r>
                <a:r>
                  <a:rPr lang="en-US" baseline="30000" dirty="0"/>
                  <a:t>2</a:t>
                </a:r>
                <a:r>
                  <a:rPr lang="en-US" dirty="0"/>
                  <a:t> – 2py + p</a:t>
                </a:r>
                <a:r>
                  <a:rPr lang="en-US" baseline="30000" dirty="0"/>
                  <a:t>2</a:t>
                </a:r>
                <a:r>
                  <a:rPr lang="en-US" dirty="0"/>
                  <a:t> = y</a:t>
                </a:r>
                <a:r>
                  <a:rPr lang="en-US" baseline="30000" dirty="0"/>
                  <a:t>2</a:t>
                </a:r>
                <a:r>
                  <a:rPr lang="en-US" dirty="0"/>
                  <a:t> + 2py + p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= 4py</a:t>
                </a:r>
              </a:p>
              <a:p>
                <a:endParaRPr lang="en-US" dirty="0"/>
              </a:p>
              <a:p>
                <a:r>
                  <a:rPr lang="en-US" dirty="0"/>
                  <a:t>Or  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aseline="30000" dirty="0"/>
                  <a:t>2    </a:t>
                </a:r>
                <a:r>
                  <a:rPr lang="en-US" dirty="0"/>
                  <a:t>which often is written  y = ax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Therefore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6FB0FA-6200-CA4B-8A98-F43E601B4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51" y="2933224"/>
                <a:ext cx="4662751" cy="3489866"/>
              </a:xfrm>
              <a:prstGeom prst="rect">
                <a:avLst/>
              </a:prstGeom>
              <a:blipFill>
                <a:blip r:embed="rId3"/>
                <a:stretch>
                  <a:fillRect l="-1087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625E0C-AA89-8D42-9324-C7223F7900B7}"/>
              </a:ext>
            </a:extLst>
          </p:cNvPr>
          <p:cNvCxnSpPr/>
          <p:nvPr/>
        </p:nvCxnSpPr>
        <p:spPr>
          <a:xfrm>
            <a:off x="391436" y="3784905"/>
            <a:ext cx="4517061" cy="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32FCAD-F2EF-4742-A453-EBA280E2A12D}"/>
              </a:ext>
            </a:extLst>
          </p:cNvPr>
          <p:cNvSpPr txBox="1"/>
          <p:nvPr/>
        </p:nvSpPr>
        <p:spPr>
          <a:xfrm>
            <a:off x="4580403" y="3458482"/>
            <a:ext cx="6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x-axis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7D8D4F-0690-6C42-9FBF-30E1AEBD98ED}"/>
              </a:ext>
            </a:extLst>
          </p:cNvPr>
          <p:cNvCxnSpPr>
            <a:cxnSpLocks/>
          </p:cNvCxnSpPr>
          <p:nvPr/>
        </p:nvCxnSpPr>
        <p:spPr>
          <a:xfrm>
            <a:off x="3893794" y="3784905"/>
            <a:ext cx="0" cy="455149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F82A26-B67F-244F-8650-76AE9D4AB927}"/>
              </a:ext>
            </a:extLst>
          </p:cNvPr>
          <p:cNvSpPr txBox="1"/>
          <p:nvPr/>
        </p:nvSpPr>
        <p:spPr>
          <a:xfrm>
            <a:off x="3634247" y="38760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77BA8A-567E-7E4F-BD9A-241E84E8B22F}"/>
              </a:ext>
            </a:extLst>
          </p:cNvPr>
          <p:cNvSpPr txBox="1"/>
          <p:nvPr/>
        </p:nvSpPr>
        <p:spPr>
          <a:xfrm>
            <a:off x="3540973" y="4200733"/>
            <a:ext cx="71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(x,–p)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7F3802-F221-414A-A7A8-5341F9AB7AD6}"/>
              </a:ext>
            </a:extLst>
          </p:cNvPr>
          <p:cNvSpPr/>
          <p:nvPr/>
        </p:nvSpPr>
        <p:spPr>
          <a:xfrm>
            <a:off x="3846483" y="4199525"/>
            <a:ext cx="81058" cy="81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DFA656-DF3A-3B4E-96BA-EDA3D4D27C2F}"/>
              </a:ext>
            </a:extLst>
          </p:cNvPr>
          <p:cNvSpPr/>
          <p:nvPr/>
        </p:nvSpPr>
        <p:spPr>
          <a:xfrm>
            <a:off x="2667698" y="3746756"/>
            <a:ext cx="81058" cy="81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7A14-FDE8-324E-8195-70D7D6F3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a parabola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56E54-6D45-0240-88C4-D193C33890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General form     	Ax</a:t>
                </a:r>
                <a:r>
                  <a:rPr lang="en-US" baseline="30000" dirty="0"/>
                  <a:t>2</a:t>
                </a:r>
                <a:r>
                  <a:rPr lang="en-US" dirty="0"/>
                  <a:t> + Dx + </a:t>
                </a:r>
                <a:r>
                  <a:rPr lang="en-US" dirty="0" err="1"/>
                  <a:t>Ey</a:t>
                </a:r>
                <a:r>
                  <a:rPr lang="en-US" dirty="0"/>
                  <a:t> + F = 0    </a:t>
                </a:r>
                <a:r>
                  <a:rPr lang="en-US" b="1" dirty="0">
                    <a:solidFill>
                      <a:srgbClr val="7030A0"/>
                    </a:solidFill>
                  </a:rPr>
                  <a:t>	</a:t>
                </a:r>
                <a:r>
                  <a:rPr lang="en-US" b="1" dirty="0"/>
                  <a:t>or</a:t>
                </a:r>
                <a:r>
                  <a:rPr lang="en-US" b="1" dirty="0">
                    <a:solidFill>
                      <a:srgbClr val="7030A0"/>
                    </a:solidFill>
                  </a:rPr>
                  <a:t>   	</a:t>
                </a:r>
                <a:r>
                  <a:rPr lang="en-US" dirty="0"/>
                  <a:t>Cy</a:t>
                </a:r>
                <a:r>
                  <a:rPr lang="en-US" baseline="30000" dirty="0"/>
                  <a:t>2</a:t>
                </a:r>
                <a:r>
                  <a:rPr lang="en-US" dirty="0"/>
                  <a:t> + Dx + </a:t>
                </a:r>
                <a:r>
                  <a:rPr lang="en-US" dirty="0" err="1"/>
                  <a:t>Ey</a:t>
                </a:r>
                <a:r>
                  <a:rPr lang="en-US" dirty="0"/>
                  <a:t> + F =  0</a:t>
                </a:r>
              </a:p>
              <a:p>
                <a:endParaRPr lang="en-US" dirty="0"/>
              </a:p>
              <a:p>
                <a:r>
                  <a:rPr lang="en-US" dirty="0"/>
                  <a:t>Standard form   	y= ax</a:t>
                </a:r>
                <a:r>
                  <a:rPr lang="en-US" baseline="30000" dirty="0"/>
                  <a:t>2</a:t>
                </a:r>
                <a:r>
                  <a:rPr lang="en-US" dirty="0"/>
                  <a:t> + bx + c		or 	x = ay</a:t>
                </a:r>
                <a:r>
                  <a:rPr lang="en-US" baseline="30000" dirty="0"/>
                  <a:t>2</a:t>
                </a:r>
                <a:r>
                  <a:rPr lang="en-US" dirty="0"/>
                  <a:t> + by + c</a:t>
                </a:r>
              </a:p>
              <a:p>
                <a:endParaRPr lang="en-US" dirty="0"/>
              </a:p>
              <a:p>
                <a:r>
                  <a:rPr lang="en-US" dirty="0"/>
                  <a:t>Vertex form		y = a(x – h)</a:t>
                </a:r>
                <a:r>
                  <a:rPr lang="en-US" baseline="30000" dirty="0"/>
                  <a:t>2</a:t>
                </a:r>
                <a:r>
                  <a:rPr lang="en-US" dirty="0"/>
                  <a:t> + k		or	 x = a(y – k)</a:t>
                </a:r>
                <a:r>
                  <a:rPr lang="en-US" baseline="30000" dirty="0"/>
                  <a:t>2</a:t>
                </a:r>
                <a:r>
                  <a:rPr lang="en-US" dirty="0"/>
                  <a:t> + h</a:t>
                </a:r>
              </a:p>
              <a:p>
                <a:endParaRPr lang="en-US" dirty="0"/>
              </a:p>
              <a:p>
                <a:r>
                  <a:rPr lang="en-US" dirty="0"/>
                  <a:t>Factored form	y = a(x – r</a:t>
                </a:r>
                <a:r>
                  <a:rPr lang="en-US" baseline="-25000" dirty="0"/>
                  <a:t>1</a:t>
                </a:r>
                <a:r>
                  <a:rPr lang="en-US" dirty="0"/>
                  <a:t>)(x – r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Remember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56E54-6D45-0240-88C4-D193C33890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950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FFAD-0D26-8E4B-B5F8-8CD5CA22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things to know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92747-4AB0-4240-82C7-548EFF505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Vertex of a parabola can be found by knowing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x-coordinate of vertex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 or = –2pb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Quadratic formula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92747-4AB0-4240-82C7-548EFF505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319F519-5AC7-044E-8DB3-2D36985C6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4730750"/>
            <a:ext cx="4279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0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0478-483B-6D46-A5FF-4A16E664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parabolas?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C87F-3A53-3D40-BA60-46E207F5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199"/>
            <a:ext cx="10515600" cy="5273675"/>
          </a:xfrm>
        </p:spPr>
        <p:txBody>
          <a:bodyPr/>
          <a:lstStyle/>
          <a:p>
            <a:r>
              <a:rPr lang="en-US" dirty="0"/>
              <a:t>Geometric definition:  </a:t>
            </a:r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Parabolas are those geometric figures formed by the intersection of a plane and a </a:t>
            </a:r>
            <a:r>
              <a:rPr lang="en-US" i="1" dirty="0"/>
              <a:t>double</a:t>
            </a:r>
            <a:r>
              <a:rPr lang="en-US" dirty="0"/>
              <a:t> cone.   The plane intersects only one nappe of the double cone and does not form a closed curve.</a:t>
            </a:r>
          </a:p>
        </p:txBody>
      </p:sp>
      <p:pic>
        <p:nvPicPr>
          <p:cNvPr id="1026" name="Picture 2" descr="Conic Sections | CK-12 Foundation">
            <a:extLst>
              <a:ext uri="{FF2B5EF4-FFF2-40B4-BE49-F238E27FC236}">
                <a16:creationId xmlns:a16="http://schemas.microsoft.com/office/drawing/2014/main" id="{A141EE89-6AC8-2242-B224-382C56BB6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11"/>
          <a:stretch/>
        </p:blipFill>
        <p:spPr bwMode="auto">
          <a:xfrm>
            <a:off x="2286000" y="3527487"/>
            <a:ext cx="1923143" cy="29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3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BCC7-5109-4648-8BAD-32C1B14E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Potential Math League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8D67-7496-5140-A52C-F9BBAD87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7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Find the equation of a parabola that opens up if point P(3,5) is on the parabola and the point (–1,5) is the focus.  Put answer in standard y = ax</a:t>
            </a:r>
            <a:r>
              <a:rPr lang="en-US" sz="2000" baseline="30000" dirty="0"/>
              <a:t>2</a:t>
            </a:r>
            <a:r>
              <a:rPr lang="en-US" sz="2000" dirty="0"/>
              <a:t> + bx + c form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Sketch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8BC05-3254-3B4C-9C3E-B5268BBEF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35" y="2824470"/>
            <a:ext cx="4730518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8720F-FC2D-F045-9D5D-1292B6A39F87}"/>
              </a:ext>
            </a:extLst>
          </p:cNvPr>
          <p:cNvSpPr txBox="1"/>
          <p:nvPr/>
        </p:nvSpPr>
        <p:spPr>
          <a:xfrm>
            <a:off x="6743952" y="292314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P(3,5)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BCBFF-BD7F-AC47-AD9B-A87BFFAF3DD2}"/>
              </a:ext>
            </a:extLst>
          </p:cNvPr>
          <p:cNvSpPr txBox="1"/>
          <p:nvPr/>
        </p:nvSpPr>
        <p:spPr>
          <a:xfrm>
            <a:off x="4306548" y="2891909"/>
            <a:ext cx="88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F(-1,5)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51F80-67A7-7147-9210-AF5ACA7271D6}"/>
              </a:ext>
            </a:extLst>
          </p:cNvPr>
          <p:cNvSpPr txBox="1"/>
          <p:nvPr/>
        </p:nvSpPr>
        <p:spPr>
          <a:xfrm>
            <a:off x="8101787" y="3107809"/>
            <a:ext cx="36046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the parabola opens up</a:t>
            </a:r>
          </a:p>
          <a:p>
            <a:r>
              <a:rPr lang="en-US" dirty="0"/>
              <a:t>we know that the directrix must </a:t>
            </a:r>
          </a:p>
          <a:p>
            <a:r>
              <a:rPr lang="en-US" dirty="0"/>
              <a:t>be below the focus and || to the</a:t>
            </a:r>
          </a:p>
          <a:p>
            <a:r>
              <a:rPr lang="en-US" dirty="0"/>
              <a:t>x- axis.  </a:t>
            </a:r>
          </a:p>
          <a:p>
            <a:endParaRPr lang="en-US" dirty="0"/>
          </a:p>
          <a:p>
            <a:r>
              <a:rPr lang="en-US" dirty="0"/>
              <a:t>Also the latus rectum is the segment</a:t>
            </a:r>
          </a:p>
          <a:p>
            <a:r>
              <a:rPr lang="en-US" dirty="0"/>
              <a:t>through focus whose length is 4p, </a:t>
            </a:r>
          </a:p>
          <a:p>
            <a:r>
              <a:rPr lang="en-US" dirty="0"/>
              <a:t>p being the distance from the</a:t>
            </a:r>
          </a:p>
          <a:p>
            <a:r>
              <a:rPr lang="en-US" dirty="0"/>
              <a:t>focus to the vertex</a:t>
            </a:r>
          </a:p>
          <a:p>
            <a:endParaRPr lang="en-US" dirty="0"/>
          </a:p>
          <a:p>
            <a:r>
              <a:rPr lang="en-US" dirty="0"/>
              <a:t>The semi-latus rectum is 2p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54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BCC7-5109-4648-8BAD-32C1B14E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Potential Math League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C8D67-7496-5140-A52C-F9BBAD87B5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8793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Find the equation of a parabola that opens up if point P(3,5) is on the parabola and the point (–1,5) is the focus.  Put answer in vertex y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(x – h)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+ k  form 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Sketch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C8D67-7496-5140-A52C-F9BBAD87B5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8793"/>
                <a:ext cx="10515600" cy="4351338"/>
              </a:xfrm>
              <a:blipFill>
                <a:blip r:embed="rId2"/>
                <a:stretch>
                  <a:fillRect l="-1206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EB0CD-4402-F040-8CE8-C72CDD864E79}"/>
                  </a:ext>
                </a:extLst>
              </p:cNvPr>
              <p:cNvSpPr txBox="1"/>
              <p:nvPr/>
            </p:nvSpPr>
            <p:spPr>
              <a:xfrm>
                <a:off x="6870700" y="2759690"/>
                <a:ext cx="4242315" cy="3236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Since FP = 4 = 2p, p = 2.  So the vertex must</a:t>
                </a:r>
              </a:p>
              <a:p>
                <a:r>
                  <a:rPr lang="en-US" dirty="0"/>
                  <a:t>be 2 units away from F or (–1,3)</a:t>
                </a:r>
              </a:p>
              <a:p>
                <a:endParaRPr lang="en-US" dirty="0"/>
              </a:p>
              <a:p>
                <a:r>
                  <a:rPr lang="en-US" dirty="0"/>
                  <a:t>In vertex form</a:t>
                </a:r>
              </a:p>
              <a:p>
                <a:endParaRPr lang="en-US" dirty="0"/>
              </a:p>
              <a:p>
                <a:r>
                  <a:rPr lang="en-US" dirty="0"/>
                  <a:t>	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(x – h)</a:t>
                </a:r>
                <a:r>
                  <a:rPr lang="en-US" baseline="30000" dirty="0"/>
                  <a:t>2</a:t>
                </a:r>
                <a:r>
                  <a:rPr lang="en-US" dirty="0"/>
                  <a:t> + k </a:t>
                </a:r>
              </a:p>
              <a:p>
                <a:endParaRPr lang="en-US" dirty="0"/>
              </a:p>
              <a:p>
                <a:r>
                  <a:rPr lang="en-US" dirty="0"/>
                  <a:t>	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•2</m:t>
                        </m:r>
                      </m:den>
                    </m:f>
                  </m:oMath>
                </a14:m>
                <a:r>
                  <a:rPr lang="en-US" dirty="0"/>
                  <a:t> (x – –1)</a:t>
                </a:r>
                <a:r>
                  <a:rPr lang="en-US" baseline="30000" dirty="0"/>
                  <a:t>2</a:t>
                </a:r>
                <a:r>
                  <a:rPr lang="en-US" dirty="0"/>
                  <a:t> + 2</a:t>
                </a:r>
              </a:p>
              <a:p>
                <a:endParaRPr lang="en-US" dirty="0"/>
              </a:p>
              <a:p>
                <a:r>
                  <a:rPr lang="en-US" dirty="0"/>
                  <a:t>	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(x + 1)</a:t>
                </a:r>
                <a:r>
                  <a:rPr lang="en-US" baseline="30000" dirty="0"/>
                  <a:t>2</a:t>
                </a:r>
                <a:r>
                  <a:rPr lang="en-US" dirty="0"/>
                  <a:t> + 2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EB0CD-4402-F040-8CE8-C72CDD864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700" y="2759690"/>
                <a:ext cx="4242315" cy="3236655"/>
              </a:xfrm>
              <a:prstGeom prst="rect">
                <a:avLst/>
              </a:prstGeom>
              <a:blipFill>
                <a:blip r:embed="rId3"/>
                <a:stretch>
                  <a:fillRect l="-893" t="-781" r="-298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5AEB624-A77A-3F46-A0CD-E27B7B939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226" y="3257524"/>
            <a:ext cx="4679950" cy="3205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190D43-8714-B647-943F-9F4999FE6AFE}"/>
              </a:ext>
            </a:extLst>
          </p:cNvPr>
          <p:cNvSpPr txBox="1"/>
          <p:nvPr/>
        </p:nvSpPr>
        <p:spPr>
          <a:xfrm>
            <a:off x="3722737" y="379446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C6A29-1882-D842-A0FD-B7D025A5F5E6}"/>
              </a:ext>
            </a:extLst>
          </p:cNvPr>
          <p:cNvSpPr txBox="1"/>
          <p:nvPr/>
        </p:nvSpPr>
        <p:spPr>
          <a:xfrm>
            <a:off x="5234037" y="379446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E03DA-CC22-204F-8645-D75251006B8D}"/>
              </a:ext>
            </a:extLst>
          </p:cNvPr>
          <p:cNvSpPr txBox="1"/>
          <p:nvPr/>
        </p:nvSpPr>
        <p:spPr>
          <a:xfrm>
            <a:off x="4411862" y="38942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2209A-31E9-FC48-8107-2E05DB681324}"/>
              </a:ext>
            </a:extLst>
          </p:cNvPr>
          <p:cNvSpPr txBox="1"/>
          <p:nvPr/>
        </p:nvSpPr>
        <p:spPr>
          <a:xfrm>
            <a:off x="3859954" y="43422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2234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71C1256-D1BA-0443-8EE8-6445B214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02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Potential math team problem  ( is there another way?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00EA2-0574-344C-9F26-22D451BCE52C}"/>
                  </a:ext>
                </a:extLst>
              </p:cNvPr>
              <p:cNvSpPr txBox="1"/>
              <p:nvPr/>
            </p:nvSpPr>
            <p:spPr>
              <a:xfrm>
                <a:off x="-3055916" y="1434935"/>
                <a:ext cx="23641246" cy="524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8"/>
                <a:r>
                  <a:rPr lang="en-US" sz="2800" i="1" dirty="0"/>
                  <a:t>Find the equation of a parabola with focus at (–1, 3) and directrix at y =  5</a:t>
                </a:r>
              </a:p>
              <a:p>
                <a:pPr lvl="8"/>
                <a:endParaRPr lang="en-US" sz="2800" dirty="0"/>
              </a:p>
              <a:p>
                <a:pPr lvl="8"/>
                <a:r>
                  <a:rPr lang="en-US" sz="2800" dirty="0"/>
                  <a:t>	using the idea that the vertex is halfway between the focus and the </a:t>
                </a:r>
              </a:p>
              <a:p>
                <a:pPr lvl="8"/>
                <a:r>
                  <a:rPr lang="en-US" sz="2800" dirty="0"/>
                  <a:t>	directrix leads to the fact that the vertex is at (–1,4) and that the value</a:t>
                </a:r>
              </a:p>
              <a:p>
                <a:pPr lvl="8"/>
                <a:r>
                  <a:rPr lang="en-US" sz="2800" dirty="0"/>
                  <a:t>	for p = 1.  Knowing that the parabola open down means it has a</a:t>
                </a:r>
              </a:p>
              <a:p>
                <a:pPr lvl="8"/>
                <a:r>
                  <a:rPr lang="en-US" sz="2800" dirty="0"/>
                  <a:t>	negative </a:t>
                </a:r>
                <a:r>
                  <a:rPr lang="en-US" sz="2800" i="1" dirty="0"/>
                  <a:t>a </a:t>
                </a:r>
                <a:r>
                  <a:rPr lang="en-US" sz="2800" dirty="0"/>
                  <a:t>value</a:t>
                </a:r>
              </a:p>
              <a:p>
                <a:pPr lvl="8"/>
                <a:endParaRPr lang="en-US" sz="2800" dirty="0"/>
              </a:p>
              <a:p>
                <a:pPr lvl="8"/>
                <a:r>
                  <a:rPr lang="en-US" sz="2800" dirty="0"/>
                  <a:t>	 y = –a(x – h)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+ k 		y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(x – h)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+ k</a:t>
                </a:r>
              </a:p>
              <a:p>
                <a:pPr lvl="8"/>
                <a:endParaRPr lang="en-US" sz="2800" dirty="0"/>
              </a:p>
              <a:p>
                <a:pPr lvl="8"/>
                <a:r>
                  <a:rPr lang="en-US" sz="2800" dirty="0"/>
                  <a:t>	 y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8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00EA2-0574-344C-9F26-22D451BCE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55916" y="1434935"/>
                <a:ext cx="23641246" cy="5249514"/>
              </a:xfrm>
              <a:prstGeom prst="rect">
                <a:avLst/>
              </a:prstGeom>
              <a:blipFill>
                <a:blip r:embed="rId2"/>
                <a:stretch>
                  <a:fillRect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7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71C1256-D1BA-0443-8EE8-6445B214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02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Potential math team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00EA2-0574-344C-9F26-22D451BCE52C}"/>
              </a:ext>
            </a:extLst>
          </p:cNvPr>
          <p:cNvSpPr txBox="1"/>
          <p:nvPr/>
        </p:nvSpPr>
        <p:spPr>
          <a:xfrm>
            <a:off x="-3055916" y="1434935"/>
            <a:ext cx="23641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n-US" sz="2800" i="1" dirty="0"/>
              <a:t>Find the equation of a parabola with focus at (–1, 3) and directrix at y =  x + 5</a:t>
            </a:r>
          </a:p>
          <a:p>
            <a:pPr lvl="8"/>
            <a:endParaRPr lang="en-US" sz="2800" dirty="0"/>
          </a:p>
          <a:p>
            <a:pPr lvl="8"/>
            <a:r>
              <a:rPr lang="en-US" sz="2800" dirty="0"/>
              <a:t>	Sketch </a:t>
            </a:r>
          </a:p>
          <a:p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D1ABCC-C794-D94C-B0E4-58C4C22E0372}"/>
              </a:ext>
            </a:extLst>
          </p:cNvPr>
          <p:cNvGrpSpPr/>
          <p:nvPr/>
        </p:nvGrpSpPr>
        <p:grpSpPr>
          <a:xfrm>
            <a:off x="2919433" y="2172030"/>
            <a:ext cx="5118100" cy="4635500"/>
            <a:chOff x="2919433" y="2172030"/>
            <a:chExt cx="5118100" cy="4635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19F2C-58CE-0947-930B-DF297EF3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433" y="2172030"/>
              <a:ext cx="5118100" cy="4635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557E91-3D8E-E345-B7CE-62A11C909E31}"/>
                </a:ext>
              </a:extLst>
            </p:cNvPr>
            <p:cNvSpPr txBox="1"/>
            <p:nvPr/>
          </p:nvSpPr>
          <p:spPr>
            <a:xfrm>
              <a:off x="6317673" y="3429000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C01E58-7B5B-954E-9971-9A211B81A57C}"/>
                </a:ext>
              </a:extLst>
            </p:cNvPr>
            <p:cNvSpPr/>
            <p:nvPr/>
          </p:nvSpPr>
          <p:spPr>
            <a:xfrm>
              <a:off x="6317673" y="3788102"/>
              <a:ext cx="104693" cy="118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30723E-473A-024E-801D-FBAFF160B045}"/>
                </a:ext>
              </a:extLst>
            </p:cNvPr>
            <p:cNvSpPr txBox="1"/>
            <p:nvPr/>
          </p:nvSpPr>
          <p:spPr>
            <a:xfrm>
              <a:off x="5059137" y="39412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F(–1,3)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1C5E10-EE9D-BF49-8AA1-AE84F8F8EEAC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5335438" y="3847278"/>
              <a:ext cx="982235" cy="1036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43E5FE-554F-AB42-876F-63B282CF9E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37362" y="3056635"/>
              <a:ext cx="732384" cy="7632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3204FA-7377-6F46-B501-67D9738E3C27}"/>
              </a:ext>
            </a:extLst>
          </p:cNvPr>
          <p:cNvSpPr txBox="1"/>
          <p:nvPr/>
        </p:nvSpPr>
        <p:spPr>
          <a:xfrm>
            <a:off x="8764707" y="3489547"/>
            <a:ext cx="269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lengths of the two </a:t>
            </a:r>
          </a:p>
          <a:p>
            <a:r>
              <a:rPr lang="en-US" dirty="0"/>
              <a:t>Blue lines have to be equal</a:t>
            </a:r>
          </a:p>
        </p:txBody>
      </p:sp>
    </p:spTree>
    <p:extLst>
      <p:ext uri="{BB962C8B-B14F-4D97-AF65-F5344CB8AC3E}">
        <p14:creationId xmlns:p14="http://schemas.microsoft.com/office/powerpoint/2010/main" val="31860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71C1256-D1BA-0443-8EE8-6445B214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02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Potential math team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00EA2-0574-344C-9F26-22D451BCE52C}"/>
              </a:ext>
            </a:extLst>
          </p:cNvPr>
          <p:cNvSpPr txBox="1"/>
          <p:nvPr/>
        </p:nvSpPr>
        <p:spPr>
          <a:xfrm>
            <a:off x="-3055916" y="1434935"/>
            <a:ext cx="23641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n-US" sz="2800" i="1" dirty="0"/>
              <a:t>Find the equation of a parabola with focus at (–1, 3) and directrix at y =  x + 5</a:t>
            </a:r>
          </a:p>
          <a:p>
            <a:pPr lvl="8"/>
            <a:endParaRPr lang="en-US" sz="2800" dirty="0"/>
          </a:p>
          <a:p>
            <a:pPr lvl="8"/>
            <a:r>
              <a:rPr lang="en-US" sz="2800" dirty="0"/>
              <a:t>	</a:t>
            </a:r>
          </a:p>
          <a:p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8B2B50-661F-4144-8069-9AA27E82D00B}"/>
              </a:ext>
            </a:extLst>
          </p:cNvPr>
          <p:cNvGrpSpPr/>
          <p:nvPr/>
        </p:nvGrpSpPr>
        <p:grpSpPr>
          <a:xfrm>
            <a:off x="938233" y="2143962"/>
            <a:ext cx="3176567" cy="2926443"/>
            <a:chOff x="2919433" y="2172030"/>
            <a:chExt cx="5118100" cy="4635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19F2C-58CE-0947-930B-DF297EF3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433" y="2172030"/>
              <a:ext cx="5118100" cy="4635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557E91-3D8E-E345-B7CE-62A11C909E31}"/>
                </a:ext>
              </a:extLst>
            </p:cNvPr>
            <p:cNvSpPr txBox="1"/>
            <p:nvPr/>
          </p:nvSpPr>
          <p:spPr>
            <a:xfrm>
              <a:off x="6317673" y="3429000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C01E58-7B5B-954E-9971-9A211B81A57C}"/>
                </a:ext>
              </a:extLst>
            </p:cNvPr>
            <p:cNvSpPr/>
            <p:nvPr/>
          </p:nvSpPr>
          <p:spPr>
            <a:xfrm>
              <a:off x="6317673" y="3788102"/>
              <a:ext cx="104693" cy="118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30723E-473A-024E-801D-FBAFF160B045}"/>
                </a:ext>
              </a:extLst>
            </p:cNvPr>
            <p:cNvSpPr txBox="1"/>
            <p:nvPr/>
          </p:nvSpPr>
          <p:spPr>
            <a:xfrm>
              <a:off x="5059137" y="39412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F(–1,3)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1C5E10-EE9D-BF49-8AA1-AE84F8F8EEAC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5335438" y="3847278"/>
              <a:ext cx="982235" cy="1036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43E5FE-554F-AB42-876F-63B282CF9E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37362" y="3056635"/>
              <a:ext cx="732384" cy="7632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3204FA-7377-6F46-B501-67D9738E3C27}"/>
              </a:ext>
            </a:extLst>
          </p:cNvPr>
          <p:cNvSpPr txBox="1"/>
          <p:nvPr/>
        </p:nvSpPr>
        <p:spPr>
          <a:xfrm>
            <a:off x="5066439" y="2256243"/>
            <a:ext cx="269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lengths of the two </a:t>
            </a:r>
          </a:p>
          <a:p>
            <a:r>
              <a:rPr lang="en-US" dirty="0"/>
              <a:t>Blue lines have to be equal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EAF5B-35CB-3949-AB8B-B3283A495532}"/>
                  </a:ext>
                </a:extLst>
              </p:cNvPr>
              <p:cNvSpPr txBox="1"/>
              <p:nvPr/>
            </p:nvSpPr>
            <p:spPr>
              <a:xfrm>
                <a:off x="5375564" y="3477491"/>
                <a:ext cx="4621843" cy="825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– 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EAF5B-35CB-3949-AB8B-B3283A495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64" y="3477491"/>
                <a:ext cx="4621843" cy="825803"/>
              </a:xfrm>
              <a:prstGeom prst="rect">
                <a:avLst/>
              </a:prstGeom>
              <a:blipFill>
                <a:blip r:embed="rId3"/>
                <a:stretch>
                  <a:fillRect l="-2466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8D71DA5-C3E0-DB4A-AF65-CF6621D65C6E}"/>
              </a:ext>
            </a:extLst>
          </p:cNvPr>
          <p:cNvSpPr txBox="1"/>
          <p:nvPr/>
        </p:nvSpPr>
        <p:spPr>
          <a:xfrm>
            <a:off x="5181600" y="4738255"/>
            <a:ext cx="4458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Through some rigorous algebra, the answer is</a:t>
            </a:r>
          </a:p>
          <a:p>
            <a:endParaRPr lang="en-US" dirty="0"/>
          </a:p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+ 2xy – 6x – 2y + y</a:t>
            </a:r>
            <a:r>
              <a:rPr lang="en-US" baseline="30000" dirty="0"/>
              <a:t>2</a:t>
            </a:r>
            <a:r>
              <a:rPr lang="en-US" dirty="0"/>
              <a:t>  – 5 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29DBD-6B0A-5C48-95A8-08F715EDD78F}"/>
              </a:ext>
            </a:extLst>
          </p:cNvPr>
          <p:cNvSpPr txBox="1"/>
          <p:nvPr/>
        </p:nvSpPr>
        <p:spPr>
          <a:xfrm>
            <a:off x="3048000" y="6359236"/>
            <a:ext cx="506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other examples 2005 – 2006 #3  2006 – 2007 #4</a:t>
            </a:r>
          </a:p>
        </p:txBody>
      </p:sp>
    </p:spTree>
    <p:extLst>
      <p:ext uri="{BB962C8B-B14F-4D97-AF65-F5344CB8AC3E}">
        <p14:creationId xmlns:p14="http://schemas.microsoft.com/office/powerpoint/2010/main" val="2741578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EE14-FAD7-7345-8BFC-D4D11DE8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Parabolas from the last 20+ years of </a:t>
            </a:r>
            <a:r>
              <a:rPr lang="en-US" sz="4000" dirty="0" err="1"/>
              <a:t>MathLeague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3017-C814-AB45-910B-E4F78FD41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1800" dirty="0"/>
              <a:t>1999 – 2000 #2</a:t>
            </a:r>
          </a:p>
          <a:p>
            <a:r>
              <a:rPr lang="en-US" sz="1800" dirty="0"/>
              <a:t>2001 – 2002 all</a:t>
            </a:r>
          </a:p>
          <a:p>
            <a:r>
              <a:rPr lang="en-US" sz="1800" dirty="0"/>
              <a:t>2002 – 2003 #2</a:t>
            </a:r>
          </a:p>
          <a:p>
            <a:r>
              <a:rPr lang="en-US" sz="1800" dirty="0"/>
              <a:t>2003 – 2004 #3</a:t>
            </a:r>
          </a:p>
          <a:p>
            <a:r>
              <a:rPr lang="en-US" sz="1800" dirty="0"/>
              <a:t>2004 – 2005  #1</a:t>
            </a:r>
          </a:p>
          <a:p>
            <a:r>
              <a:rPr lang="en-US" sz="1800" dirty="0"/>
              <a:t>2005 – 2006 #2, #3, #4</a:t>
            </a:r>
          </a:p>
          <a:p>
            <a:r>
              <a:rPr lang="en-US" sz="1800" dirty="0"/>
              <a:t>2006 – 2007  #2, #3, #4</a:t>
            </a:r>
          </a:p>
          <a:p>
            <a:r>
              <a:rPr lang="en-US" sz="1800" dirty="0"/>
              <a:t>2008 – 2009 #4</a:t>
            </a:r>
          </a:p>
          <a:p>
            <a:r>
              <a:rPr lang="en-US" sz="1800" dirty="0"/>
              <a:t>2010 – 2011  #3</a:t>
            </a:r>
          </a:p>
          <a:p>
            <a:r>
              <a:rPr lang="en-US" sz="1800" dirty="0"/>
              <a:t>2011 – 2012 #3 and #4</a:t>
            </a:r>
          </a:p>
          <a:p>
            <a:r>
              <a:rPr lang="en-US" sz="1800" dirty="0"/>
              <a:t>2012 – 2013 #2, #3, #4</a:t>
            </a:r>
          </a:p>
          <a:p>
            <a:r>
              <a:rPr lang="en-US" sz="1800" dirty="0"/>
              <a:t>2013 – 2014 #3</a:t>
            </a:r>
          </a:p>
          <a:p>
            <a:r>
              <a:rPr lang="en-US" sz="1800" dirty="0"/>
              <a:t>2014 – 2015 #1</a:t>
            </a:r>
          </a:p>
          <a:p>
            <a:r>
              <a:rPr lang="en-US" sz="1800" dirty="0"/>
              <a:t>2015 – 2016 #2</a:t>
            </a:r>
          </a:p>
          <a:p>
            <a:r>
              <a:rPr lang="en-US" sz="1800" dirty="0"/>
              <a:t>2016 – 2017 #1, #3</a:t>
            </a:r>
          </a:p>
          <a:p>
            <a:r>
              <a:rPr lang="en-US" sz="1800" dirty="0"/>
              <a:t>2017 – 2018 #1</a:t>
            </a:r>
          </a:p>
          <a:p>
            <a:r>
              <a:rPr lang="en-US" sz="1800" dirty="0"/>
              <a:t>2018 – 2019 #1, #3</a:t>
            </a:r>
          </a:p>
          <a:p>
            <a:r>
              <a:rPr lang="en-US" sz="1800" dirty="0"/>
              <a:t>2019 – 2020 #1, #2, #4</a:t>
            </a:r>
          </a:p>
        </p:txBody>
      </p:sp>
    </p:spTree>
    <p:extLst>
      <p:ext uri="{BB962C8B-B14F-4D97-AF65-F5344CB8AC3E}">
        <p14:creationId xmlns:p14="http://schemas.microsoft.com/office/powerpoint/2010/main" val="1178465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EE14-FAD7-7345-8BFC-D4D11DE8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Parabolas from the last 20+ years of </a:t>
            </a:r>
            <a:r>
              <a:rPr lang="en-US" sz="4000" dirty="0" err="1"/>
              <a:t>MathLeague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3017-C814-AB45-910B-E4F78FD41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1800" dirty="0"/>
              <a:t>2008 – 2009 #4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21D9E-C7C8-5846-B556-F03D4182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868" y="1569027"/>
            <a:ext cx="8089900" cy="118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BBF17-61FA-784C-8EC9-892A84174A46}"/>
              </a:ext>
            </a:extLst>
          </p:cNvPr>
          <p:cNvSpPr txBox="1"/>
          <p:nvPr/>
        </p:nvSpPr>
        <p:spPr>
          <a:xfrm>
            <a:off x="507547" y="3539629"/>
            <a:ext cx="1716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Sketch</a:t>
            </a:r>
          </a:p>
          <a:p>
            <a:endParaRPr lang="en-US" dirty="0"/>
          </a:p>
          <a:p>
            <a:r>
              <a:rPr lang="en-US" dirty="0"/>
              <a:t>Two possibilities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BBD670-3B8A-E140-8BF2-A5B4D588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33" y="3844059"/>
            <a:ext cx="3564659" cy="2467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137E5B-C353-D14D-B31E-F47117735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999" y="3429000"/>
            <a:ext cx="3422142" cy="29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D21D9E-C7C8-5846-B556-F03D4182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107" y="211282"/>
            <a:ext cx="8089900" cy="118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BBF17-61FA-784C-8EC9-892A84174A46}"/>
              </a:ext>
            </a:extLst>
          </p:cNvPr>
          <p:cNvSpPr txBox="1"/>
          <p:nvPr/>
        </p:nvSpPr>
        <p:spPr>
          <a:xfrm>
            <a:off x="743075" y="1694890"/>
            <a:ext cx="108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method #1:  The distance from the focus (</a:t>
            </a:r>
            <a:r>
              <a:rPr lang="en-US" dirty="0" err="1"/>
              <a:t>x,y</a:t>
            </a:r>
            <a:r>
              <a:rPr lang="en-US" dirty="0"/>
              <a:t>) to a point has to be equal to distance from point to directrix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BBD670-3B8A-E140-8BF2-A5B4D588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85" y="3274543"/>
            <a:ext cx="3755243" cy="259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24AE3F-9CB2-C74D-A648-37F35DE4E7BE}"/>
                  </a:ext>
                </a:extLst>
              </p:cNvPr>
              <p:cNvSpPr txBox="1"/>
              <p:nvPr/>
            </p:nvSpPr>
            <p:spPr>
              <a:xfrm>
                <a:off x="4538730" y="2166041"/>
                <a:ext cx="7066165" cy="491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–5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= 5   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–13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= 13</a:t>
                </a:r>
              </a:p>
              <a:p>
                <a:endParaRPr lang="en-US" dirty="0"/>
              </a:p>
              <a:p>
                <a:r>
                  <a:rPr lang="en-US" dirty="0"/>
                  <a:t>This leads to a system   	25   = x</a:t>
                </a:r>
                <a:r>
                  <a:rPr lang="en-US" baseline="30000" dirty="0"/>
                  <a:t>2 </a:t>
                </a:r>
                <a:r>
                  <a:rPr lang="en-US" dirty="0"/>
                  <a:t>– 10x + 25 + y</a:t>
                </a:r>
                <a:r>
                  <a:rPr lang="en-US" baseline="30000" dirty="0"/>
                  <a:t>2</a:t>
                </a:r>
                <a:r>
                  <a:rPr lang="en-US" dirty="0"/>
                  <a:t> – 2y + 1</a:t>
                </a:r>
              </a:p>
              <a:p>
                <a:r>
                  <a:rPr lang="en-US" dirty="0"/>
                  <a:t>			169 = x</a:t>
                </a:r>
                <a:r>
                  <a:rPr lang="en-US" baseline="30000" dirty="0"/>
                  <a:t>2 </a:t>
                </a:r>
                <a:r>
                  <a:rPr lang="en-US" dirty="0"/>
                  <a:t>– 26x + 169 + y</a:t>
                </a:r>
                <a:r>
                  <a:rPr lang="en-US" baseline="30000" dirty="0"/>
                  <a:t>2</a:t>
                </a:r>
                <a:r>
                  <a:rPr lang="en-US" dirty="0"/>
                  <a:t> + 14y + 49</a:t>
                </a:r>
              </a:p>
              <a:p>
                <a:endParaRPr lang="en-US" dirty="0"/>
              </a:p>
              <a:p>
                <a:r>
                  <a:rPr lang="en-US" dirty="0"/>
                  <a:t>Which gives		0 = 16x – 16y – 48 </a:t>
                </a:r>
              </a:p>
              <a:p>
                <a:endParaRPr lang="en-US" dirty="0"/>
              </a:p>
              <a:p>
                <a:r>
                  <a:rPr lang="en-US" dirty="0"/>
                  <a:t>Or y = x – 3     So we know the relationship in the coordinates of the focus</a:t>
                </a:r>
              </a:p>
              <a:p>
                <a:endParaRPr lang="en-US" dirty="0"/>
              </a:p>
              <a:p>
                <a:r>
                  <a:rPr lang="en-US" dirty="0"/>
                  <a:t>Substituting back 	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–5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–3−1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= 5</a:t>
                </a:r>
              </a:p>
              <a:p>
                <a:endParaRPr lang="en-US" dirty="0"/>
              </a:p>
              <a:p>
                <a:r>
                  <a:rPr lang="en-US" dirty="0"/>
                  <a:t>Solving for x gives x = 1 or 8 </a:t>
                </a:r>
              </a:p>
              <a:p>
                <a:endParaRPr lang="en-US" dirty="0"/>
              </a:p>
              <a:p>
                <a:r>
                  <a:rPr lang="en-US" dirty="0"/>
                  <a:t>If x = 1, Focus is at (1, –2) so vertex is at (1/2,  –2)</a:t>
                </a:r>
              </a:p>
              <a:p>
                <a:endParaRPr lang="en-US" dirty="0"/>
              </a:p>
              <a:p>
                <a:r>
                  <a:rPr lang="en-US" dirty="0"/>
                  <a:t>If x = 8, Focus is at (8, 5) so vertex is at (4,  5)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24AE3F-9CB2-C74D-A648-37F35DE4E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730" y="2166041"/>
                <a:ext cx="7066165" cy="4918141"/>
              </a:xfrm>
              <a:prstGeom prst="rect">
                <a:avLst/>
              </a:prstGeom>
              <a:blipFill>
                <a:blip r:embed="rId4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3E90A7F-9250-B546-883F-4ACC7179BFD6}"/>
              </a:ext>
            </a:extLst>
          </p:cNvPr>
          <p:cNvSpPr txBox="1"/>
          <p:nvPr/>
        </p:nvSpPr>
        <p:spPr>
          <a:xfrm>
            <a:off x="1218563" y="434127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01DB25-2076-244B-A90F-09EA2ACC619A}"/>
              </a:ext>
            </a:extLst>
          </p:cNvPr>
          <p:cNvSpPr/>
          <p:nvPr/>
        </p:nvSpPr>
        <p:spPr>
          <a:xfrm>
            <a:off x="1138410" y="4486612"/>
            <a:ext cx="80153" cy="96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65BF71-C6AC-4343-B8EB-B16A9A0124C8}"/>
              </a:ext>
            </a:extLst>
          </p:cNvPr>
          <p:cNvCxnSpPr>
            <a:stCxn id="9" idx="2"/>
          </p:cNvCxnSpPr>
          <p:nvPr/>
        </p:nvCxnSpPr>
        <p:spPr>
          <a:xfrm flipV="1">
            <a:off x="1138410" y="4034118"/>
            <a:ext cx="549196" cy="50098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6EFE4D-B476-CE49-9684-1EFBC6741C25}"/>
              </a:ext>
            </a:extLst>
          </p:cNvPr>
          <p:cNvCxnSpPr>
            <a:cxnSpLocks/>
          </p:cNvCxnSpPr>
          <p:nvPr/>
        </p:nvCxnSpPr>
        <p:spPr>
          <a:xfrm>
            <a:off x="823632" y="3995713"/>
            <a:ext cx="863974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327824-0DE9-D143-B053-CD11B9BEC5A9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1206825" y="4569391"/>
            <a:ext cx="1901187" cy="836466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17A572-D1F1-7A4A-AC05-E4ED7FDC170E}"/>
              </a:ext>
            </a:extLst>
          </p:cNvPr>
          <p:cNvCxnSpPr>
            <a:cxnSpLocks/>
          </p:cNvCxnSpPr>
          <p:nvPr/>
        </p:nvCxnSpPr>
        <p:spPr>
          <a:xfrm flipH="1">
            <a:off x="819680" y="5440145"/>
            <a:ext cx="2288332" cy="1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D21D9E-C7C8-5846-B556-F03D4182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107" y="211282"/>
            <a:ext cx="8089900" cy="118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BBF17-61FA-784C-8EC9-892A84174A46}"/>
              </a:ext>
            </a:extLst>
          </p:cNvPr>
          <p:cNvSpPr txBox="1"/>
          <p:nvPr/>
        </p:nvSpPr>
        <p:spPr>
          <a:xfrm>
            <a:off x="743075" y="1694890"/>
            <a:ext cx="1055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method #2:  The distance from the vertex to the directrix is equal to the x-coordinate of the vertex = 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BBD670-3B8A-E140-8BF2-A5B4D588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85" y="3274543"/>
            <a:ext cx="3755243" cy="2599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E90A7F-9250-B546-883F-4ACC7179BFD6}"/>
              </a:ext>
            </a:extLst>
          </p:cNvPr>
          <p:cNvSpPr txBox="1"/>
          <p:nvPr/>
        </p:nvSpPr>
        <p:spPr>
          <a:xfrm>
            <a:off x="1218563" y="434127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01DB25-2076-244B-A90F-09EA2ACC619A}"/>
              </a:ext>
            </a:extLst>
          </p:cNvPr>
          <p:cNvSpPr/>
          <p:nvPr/>
        </p:nvSpPr>
        <p:spPr>
          <a:xfrm>
            <a:off x="1138410" y="4486612"/>
            <a:ext cx="80153" cy="96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65BF71-C6AC-4343-B8EB-B16A9A0124C8}"/>
              </a:ext>
            </a:extLst>
          </p:cNvPr>
          <p:cNvCxnSpPr>
            <a:stCxn id="9" idx="2"/>
          </p:cNvCxnSpPr>
          <p:nvPr/>
        </p:nvCxnSpPr>
        <p:spPr>
          <a:xfrm flipV="1">
            <a:off x="1138410" y="4034118"/>
            <a:ext cx="549196" cy="50098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6EFE4D-B476-CE49-9684-1EFBC6741C25}"/>
              </a:ext>
            </a:extLst>
          </p:cNvPr>
          <p:cNvCxnSpPr>
            <a:cxnSpLocks/>
          </p:cNvCxnSpPr>
          <p:nvPr/>
        </p:nvCxnSpPr>
        <p:spPr>
          <a:xfrm>
            <a:off x="823632" y="3995713"/>
            <a:ext cx="863974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327824-0DE9-D143-B053-CD11B9BEC5A9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1206825" y="4569391"/>
            <a:ext cx="1901187" cy="836466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17A572-D1F1-7A4A-AC05-E4ED7FDC170E}"/>
              </a:ext>
            </a:extLst>
          </p:cNvPr>
          <p:cNvCxnSpPr>
            <a:cxnSpLocks/>
          </p:cNvCxnSpPr>
          <p:nvPr/>
        </p:nvCxnSpPr>
        <p:spPr>
          <a:xfrm flipH="1">
            <a:off x="819680" y="5440145"/>
            <a:ext cx="2288332" cy="1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61C9F3D-503B-E344-8D0D-094A2347A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84" y="2348481"/>
            <a:ext cx="7688580" cy="24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87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ECCE-AC68-A946-8195-B4E01753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end of part four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9957-36F5-3443-9411-C11DF28F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/>
              <a:t>separate PowerPoints</a:t>
            </a:r>
            <a:r>
              <a:rPr lang="en-US" dirty="0"/>
              <a:t>, we will examine each conic separately, working on the details of each particular conic and doing more examples from the Math League canon</a:t>
            </a:r>
          </a:p>
        </p:txBody>
      </p:sp>
    </p:spTree>
    <p:extLst>
      <p:ext uri="{BB962C8B-B14F-4D97-AF65-F5344CB8AC3E}">
        <p14:creationId xmlns:p14="http://schemas.microsoft.com/office/powerpoint/2010/main" val="237816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6E82F3-A980-6949-8221-CFCE1751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0"/>
            <a:ext cx="11677650" cy="1325563"/>
          </a:xfrm>
        </p:spPr>
        <p:txBody>
          <a:bodyPr>
            <a:normAutofit/>
          </a:bodyPr>
          <a:lstStyle/>
          <a:p>
            <a:r>
              <a:rPr lang="en-US" dirty="0"/>
              <a:t>Conic sections have interesting applications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9454C-95CA-214C-8478-B4AC78DD6ADB}"/>
              </a:ext>
            </a:extLst>
          </p:cNvPr>
          <p:cNvSpPr txBox="1"/>
          <p:nvPr/>
        </p:nvSpPr>
        <p:spPr>
          <a:xfrm>
            <a:off x="700645" y="1325563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Parabolas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14079-6904-A34D-9042-DA4020FFDA25}"/>
              </a:ext>
            </a:extLst>
          </p:cNvPr>
          <p:cNvSpPr txBox="1"/>
          <p:nvPr/>
        </p:nvSpPr>
        <p:spPr>
          <a:xfrm>
            <a:off x="385763" y="1995055"/>
            <a:ext cx="105950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Parabolic shapes have the property that, if they are made of material that </a:t>
            </a:r>
            <a:r>
              <a:rPr lang="en-US" dirty="0">
                <a:hlinkClick r:id="rId2" tooltip="Reflection (physics)"/>
              </a:rPr>
              <a:t>reflects</a:t>
            </a:r>
            <a:r>
              <a:rPr lang="en-US" dirty="0"/>
              <a:t> </a:t>
            </a:r>
            <a:r>
              <a:rPr lang="en-US" dirty="0">
                <a:hlinkClick r:id="rId3" tooltip="Light"/>
              </a:rPr>
              <a:t>light</a:t>
            </a:r>
            <a:r>
              <a:rPr lang="en-US" dirty="0"/>
              <a:t>, </a:t>
            </a:r>
          </a:p>
          <a:p>
            <a:r>
              <a:rPr lang="en-US" dirty="0"/>
              <a:t>then light that travels parallel to the axis of symmetry of a parabola and strikes its concave side </a:t>
            </a:r>
          </a:p>
          <a:p>
            <a:r>
              <a:rPr lang="en-US" dirty="0"/>
              <a:t>is reflected to its focus, regardless of where on the parabola the reflection occurs. </a:t>
            </a:r>
          </a:p>
          <a:p>
            <a:r>
              <a:rPr lang="en-US" dirty="0"/>
              <a:t>Conversely, light that originates from a point source at the focus is reflected into a parallel ("</a:t>
            </a:r>
            <a:r>
              <a:rPr lang="en-US" dirty="0">
                <a:hlinkClick r:id="rId4" tooltip="Collimated"/>
              </a:rPr>
              <a:t>collimated</a:t>
            </a:r>
            <a:r>
              <a:rPr lang="en-US" dirty="0"/>
              <a:t>") beam,</a:t>
            </a:r>
          </a:p>
          <a:p>
            <a:r>
              <a:rPr lang="en-US" dirty="0"/>
              <a:t>leaving the parabola parallel to the axis of symmetry. The same effects occur with </a:t>
            </a:r>
            <a:r>
              <a:rPr lang="en-US" dirty="0">
                <a:hlinkClick r:id="rId5" tooltip="Sound"/>
              </a:rPr>
              <a:t>sound</a:t>
            </a:r>
            <a:r>
              <a:rPr lang="en-US" dirty="0"/>
              <a:t> and other waves. </a:t>
            </a:r>
          </a:p>
          <a:p>
            <a:r>
              <a:rPr lang="en-US" dirty="0"/>
              <a:t>This reflective property is the basis of many practical uses of parabolas.</a:t>
            </a:r>
          </a:p>
        </p:txBody>
      </p:sp>
      <p:pic>
        <p:nvPicPr>
          <p:cNvPr id="2052" name="Picture 4" descr="16.1 Reflection - Physics | OpenStax">
            <a:extLst>
              <a:ext uri="{FF2B5EF4-FFF2-40B4-BE49-F238E27FC236}">
                <a16:creationId xmlns:a16="http://schemas.microsoft.com/office/drawing/2014/main" id="{CD22F498-04F2-3141-86BD-556BDBD4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46" y="4049541"/>
            <a:ext cx="2288392" cy="24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plied Use of Parabolas - MathBitsNotebook(Geo - CCSS Math)">
            <a:extLst>
              <a:ext uri="{FF2B5EF4-FFF2-40B4-BE49-F238E27FC236}">
                <a16:creationId xmlns:a16="http://schemas.microsoft.com/office/drawing/2014/main" id="{FB594E88-69EE-9C4E-A902-9E337DF0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5" y="3941262"/>
            <a:ext cx="31623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chimedes | Exploratorium Museum Exhibits">
            <a:extLst>
              <a:ext uri="{FF2B5EF4-FFF2-40B4-BE49-F238E27FC236}">
                <a16:creationId xmlns:a16="http://schemas.microsoft.com/office/drawing/2014/main" id="{07345C6B-87A3-E943-9109-01750969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11" y="37493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8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/>
              <a:t>As a locus of points</a:t>
            </a:r>
          </a:p>
          <a:p>
            <a:pPr lvl="1"/>
            <a:r>
              <a:rPr lang="en-US" dirty="0"/>
              <a:t>Using definitions of distance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Algebraically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Conic sections are planar curves that fit the definition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Bxy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Cy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Dx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F = 0 where A, B, and C not all zero</a:t>
            </a:r>
          </a:p>
        </p:txBody>
      </p:sp>
    </p:spTree>
    <p:extLst>
      <p:ext uri="{BB962C8B-B14F-4D97-AF65-F5344CB8AC3E}">
        <p14:creationId xmlns:p14="http://schemas.microsoft.com/office/powerpoint/2010/main" val="129474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81" y="287646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Conic sections as a locus of points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A603-AF19-8A46-91D1-C61B7D51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87" y="103806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parabola</a:t>
            </a:r>
            <a:r>
              <a:rPr lang="en-US" dirty="0"/>
              <a:t> can be defined as the curve created by focal point F and directrix line </a:t>
            </a:r>
            <a:r>
              <a:rPr lang="en-US" sz="36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</a:t>
            </a:r>
            <a:r>
              <a:rPr lang="en-US" dirty="0"/>
              <a:t> and all points P, such that the distance from P to F is </a:t>
            </a:r>
            <a:r>
              <a:rPr lang="en-US" i="1" dirty="0"/>
              <a:t>equal</a:t>
            </a:r>
            <a:r>
              <a:rPr lang="en-US" dirty="0"/>
              <a:t> to the distance from P to the line </a:t>
            </a:r>
            <a:r>
              <a:rPr lang="en-US" sz="36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</a:t>
            </a:r>
            <a:r>
              <a:rPr lang="en-US" dirty="0"/>
              <a:t> .   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	</a:t>
            </a:r>
            <a:r>
              <a:rPr lang="en-US" dirty="0"/>
              <a:t>That is, PF = P</a:t>
            </a:r>
            <a:r>
              <a:rPr lang="en-US" sz="36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</a:t>
            </a:r>
            <a:r>
              <a:rPr lang="en-US" dirty="0"/>
              <a:t> </a:t>
            </a:r>
          </a:p>
        </p:txBody>
      </p:sp>
      <p:pic>
        <p:nvPicPr>
          <p:cNvPr id="11270" name="Picture 6" descr="Parabola - Wikipedia">
            <a:extLst>
              <a:ext uri="{FF2B5EF4-FFF2-40B4-BE49-F238E27FC236}">
                <a16:creationId xmlns:a16="http://schemas.microsoft.com/office/drawing/2014/main" id="{8549144E-BFD3-2A4D-93A3-47A86C5E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47" y="3213730"/>
            <a:ext cx="4558378" cy="33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5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/>
              <a:t>As a locus of points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definitions of distance</a:t>
            </a:r>
            <a:endParaRPr lang="en-US" dirty="0"/>
          </a:p>
          <a:p>
            <a:pPr lvl="1"/>
            <a:r>
              <a:rPr lang="en-US" dirty="0"/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Algebraically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Conic sections are planar curves that fit the definition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Bxy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Cy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Dx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F = 0 where A, B, and C not all zero</a:t>
            </a:r>
          </a:p>
        </p:txBody>
      </p:sp>
    </p:spTree>
    <p:extLst>
      <p:ext uri="{BB962C8B-B14F-4D97-AF65-F5344CB8AC3E}">
        <p14:creationId xmlns:p14="http://schemas.microsoft.com/office/powerpoint/2010/main" val="49527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2" y="456298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Conic sections as a locus of points</a:t>
            </a:r>
            <a:br>
              <a:rPr lang="en-US" dirty="0"/>
            </a:br>
            <a:r>
              <a:rPr lang="en-US" sz="2400" dirty="0"/>
              <a:t>Using the idea of eccentricity and distance from focal point to directrix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FA603-AF19-8A46-91D1-C61B7D512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7543"/>
                <a:ext cx="10515600" cy="503237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Define a point F to be the focal point</a:t>
                </a:r>
              </a:p>
              <a:p>
                <a:r>
                  <a:rPr lang="en-US" dirty="0"/>
                  <a:t>Define a line L to be the directrix</a:t>
                </a:r>
              </a:p>
              <a:p>
                <a:r>
                  <a:rPr lang="en-US" dirty="0"/>
                  <a:t>Define a point P to be on the conic</a:t>
                </a:r>
              </a:p>
              <a:p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P is on the conic if the distance FP divided by the distance LP = constant.   </a:t>
                </a:r>
              </a:p>
              <a:p>
                <a:pPr marL="0" indent="0">
                  <a:buNone/>
                </a:pPr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That is,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den>
                    </m:f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5800" dirty="0"/>
              </a:p>
              <a:p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This is constant is known as the eccentricity, e,  of the conic.  </a:t>
                </a:r>
              </a:p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e = 0, the conic is a circle (the limiting case of an ellipse)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0 &lt; e &lt; 1, the conic is an ellipse</a:t>
                </a:r>
              </a:p>
              <a:p>
                <a:r>
                  <a:rPr lang="en-US" dirty="0"/>
                  <a:t>If e = 1, the conic is a parabola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e &gt; 1, the conic is a hyperbola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FA603-AF19-8A46-91D1-C61B7D512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7543"/>
                <a:ext cx="10515600" cy="5032375"/>
              </a:xfrm>
              <a:blipFill>
                <a:blip r:embed="rId2"/>
                <a:stretch>
                  <a:fillRect l="-1086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26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74F9-9E4B-8443-A2F3-EA0D4123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83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Let’s demonstrate how eccentricity can be use to create a parabola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special conic graph paper</a:t>
            </a:r>
          </a:p>
        </p:txBody>
      </p:sp>
    </p:spTree>
    <p:extLst>
      <p:ext uri="{BB962C8B-B14F-4D97-AF65-F5344CB8AC3E}">
        <p14:creationId xmlns:p14="http://schemas.microsoft.com/office/powerpoint/2010/main" val="220601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F16F4-D957-3C47-BD5D-47D5665CB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1" t="22222" r="17901" b="16049"/>
          <a:stretch/>
        </p:blipFill>
        <p:spPr>
          <a:xfrm>
            <a:off x="0" y="-2776"/>
            <a:ext cx="8370147" cy="68607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528A68-B57A-F342-BED2-07E122E2C7C4}"/>
              </a:ext>
            </a:extLst>
          </p:cNvPr>
          <p:cNvSpPr/>
          <p:nvPr/>
        </p:nvSpPr>
        <p:spPr>
          <a:xfrm>
            <a:off x="3982771" y="3496624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95692D-F545-9C4E-A7F2-9FC5C1B3CF64}"/>
              </a:ext>
            </a:extLst>
          </p:cNvPr>
          <p:cNvCxnSpPr>
            <a:cxnSpLocks/>
          </p:cNvCxnSpPr>
          <p:nvPr/>
        </p:nvCxnSpPr>
        <p:spPr>
          <a:xfrm>
            <a:off x="5437668" y="48307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1FF16C-62B6-E34B-8D25-F71FEBB3BB35}"/>
              </a:ext>
            </a:extLst>
          </p:cNvPr>
          <p:cNvSpPr txBox="1"/>
          <p:nvPr/>
        </p:nvSpPr>
        <p:spPr>
          <a:xfrm>
            <a:off x="8870623" y="28374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1B7F9-0747-014D-99D9-63998EEB096F}"/>
              </a:ext>
            </a:extLst>
          </p:cNvPr>
          <p:cNvSpPr txBox="1"/>
          <p:nvPr/>
        </p:nvSpPr>
        <p:spPr>
          <a:xfrm>
            <a:off x="3773329" y="348936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DCE42-3603-F040-9DB5-66B430E53106}"/>
              </a:ext>
            </a:extLst>
          </p:cNvPr>
          <p:cNvSpPr txBox="1"/>
          <p:nvPr/>
        </p:nvSpPr>
        <p:spPr>
          <a:xfrm>
            <a:off x="5437668" y="412036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2B75BD-6B48-544E-B99E-55C55126C3B4}"/>
              </a:ext>
            </a:extLst>
          </p:cNvPr>
          <p:cNvSpPr/>
          <p:nvPr/>
        </p:nvSpPr>
        <p:spPr>
          <a:xfrm>
            <a:off x="4652690" y="347364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A1B1E1-B25F-9048-AC7B-AC19FE6EAD6B}"/>
              </a:ext>
            </a:extLst>
          </p:cNvPr>
          <p:cNvCxnSpPr>
            <a:cxnSpLocks/>
          </p:cNvCxnSpPr>
          <p:nvPr/>
        </p:nvCxnSpPr>
        <p:spPr>
          <a:xfrm flipV="1">
            <a:off x="4115111" y="3552621"/>
            <a:ext cx="559715" cy="767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9F2D2D-D749-8D4F-BB44-CDD055088E37}"/>
              </a:ext>
            </a:extLst>
          </p:cNvPr>
          <p:cNvCxnSpPr>
            <a:cxnSpLocks/>
          </p:cNvCxnSpPr>
          <p:nvPr/>
        </p:nvCxnSpPr>
        <p:spPr>
          <a:xfrm flipV="1">
            <a:off x="4774557" y="3552899"/>
            <a:ext cx="663111" cy="76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669BC8-FE3E-9A45-95BB-10CD5A6B925F}"/>
              </a:ext>
            </a:extLst>
          </p:cNvPr>
          <p:cNvSpPr txBox="1"/>
          <p:nvPr/>
        </p:nvSpPr>
        <p:spPr>
          <a:xfrm>
            <a:off x="4221201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5C037-DD71-5B41-81C7-9062AD37D1B4}"/>
              </a:ext>
            </a:extLst>
          </p:cNvPr>
          <p:cNvSpPr txBox="1"/>
          <p:nvPr/>
        </p:nvSpPr>
        <p:spPr>
          <a:xfrm>
            <a:off x="4860480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383463-1A83-AC47-A38F-45B5553FFCBE}"/>
              </a:ext>
            </a:extLst>
          </p:cNvPr>
          <p:cNvCxnSpPr>
            <a:cxnSpLocks/>
          </p:cNvCxnSpPr>
          <p:nvPr/>
        </p:nvCxnSpPr>
        <p:spPr>
          <a:xfrm flipV="1">
            <a:off x="4077068" y="2790700"/>
            <a:ext cx="445451" cy="76219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CE1FAC-4D86-F343-A06B-CC42C0293709}"/>
              </a:ext>
            </a:extLst>
          </p:cNvPr>
          <p:cNvSpPr txBox="1"/>
          <p:nvPr/>
        </p:nvSpPr>
        <p:spPr>
          <a:xfrm>
            <a:off x="4124505" y="28582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B0EBA0-D2B4-864D-80E1-2765A2BC4CF0}"/>
              </a:ext>
            </a:extLst>
          </p:cNvPr>
          <p:cNvCxnSpPr>
            <a:cxnSpLocks/>
          </p:cNvCxnSpPr>
          <p:nvPr/>
        </p:nvCxnSpPr>
        <p:spPr>
          <a:xfrm>
            <a:off x="4559778" y="2762305"/>
            <a:ext cx="84745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6D3AC0C-DBAF-4044-BF0D-8F17A3433E30}"/>
              </a:ext>
            </a:extLst>
          </p:cNvPr>
          <p:cNvSpPr txBox="1"/>
          <p:nvPr/>
        </p:nvSpPr>
        <p:spPr>
          <a:xfrm>
            <a:off x="4688193" y="2421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9EBF33-2375-6041-8EF9-B10F8ED774F5}"/>
              </a:ext>
            </a:extLst>
          </p:cNvPr>
          <p:cNvSpPr/>
          <p:nvPr/>
        </p:nvSpPr>
        <p:spPr>
          <a:xfrm>
            <a:off x="4441496" y="2692328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591E75-0A61-0648-BD9F-2067DEB990DE}"/>
              </a:ext>
            </a:extLst>
          </p:cNvPr>
          <p:cNvSpPr/>
          <p:nvPr/>
        </p:nvSpPr>
        <p:spPr>
          <a:xfrm>
            <a:off x="4463885" y="4240547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BA95B3-39FF-5D4F-96E5-A35CCB387674}"/>
              </a:ext>
            </a:extLst>
          </p:cNvPr>
          <p:cNvCxnSpPr>
            <a:cxnSpLocks/>
            <a:endCxn id="39" idx="4"/>
          </p:cNvCxnSpPr>
          <p:nvPr/>
        </p:nvCxnSpPr>
        <p:spPr>
          <a:xfrm flipV="1">
            <a:off x="4057730" y="2544117"/>
            <a:ext cx="233292" cy="10164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B29F09E-72E4-1345-8F69-92572FD58F0C}"/>
              </a:ext>
            </a:extLst>
          </p:cNvPr>
          <p:cNvSpPr txBox="1"/>
          <p:nvPr/>
        </p:nvSpPr>
        <p:spPr>
          <a:xfrm>
            <a:off x="3922774" y="2843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83AEF9-9C4B-E443-9C42-22177FE21134}"/>
              </a:ext>
            </a:extLst>
          </p:cNvPr>
          <p:cNvCxnSpPr>
            <a:cxnSpLocks/>
          </p:cNvCxnSpPr>
          <p:nvPr/>
        </p:nvCxnSpPr>
        <p:spPr>
          <a:xfrm>
            <a:off x="4372044" y="2427316"/>
            <a:ext cx="106562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E897A9-7C5A-744A-B062-ADEDCB416D2D}"/>
              </a:ext>
            </a:extLst>
          </p:cNvPr>
          <p:cNvSpPr txBox="1"/>
          <p:nvPr/>
        </p:nvSpPr>
        <p:spPr>
          <a:xfrm>
            <a:off x="4746026" y="2093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43574C-B1A7-7D4B-AC45-BC2FE8E995F0}"/>
              </a:ext>
            </a:extLst>
          </p:cNvPr>
          <p:cNvSpPr/>
          <p:nvPr/>
        </p:nvSpPr>
        <p:spPr>
          <a:xfrm>
            <a:off x="4209999" y="2382072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EDB99-D573-8A4A-8CE3-A65B32FCB5BF}"/>
              </a:ext>
            </a:extLst>
          </p:cNvPr>
          <p:cNvSpPr/>
          <p:nvPr/>
        </p:nvSpPr>
        <p:spPr>
          <a:xfrm>
            <a:off x="4205686" y="4593020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E24E45C-145C-D349-9297-5BA4BE9CF6AD}"/>
              </a:ext>
            </a:extLst>
          </p:cNvPr>
          <p:cNvSpPr/>
          <p:nvPr/>
        </p:nvSpPr>
        <p:spPr>
          <a:xfrm>
            <a:off x="3992594" y="2138057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4C8F6F-B2A6-9F49-9393-F1D1D47E90A8}"/>
              </a:ext>
            </a:extLst>
          </p:cNvPr>
          <p:cNvSpPr/>
          <p:nvPr/>
        </p:nvSpPr>
        <p:spPr>
          <a:xfrm>
            <a:off x="3982771" y="4846995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E2CE51-A87D-574E-87A1-B75B27676021}"/>
              </a:ext>
            </a:extLst>
          </p:cNvPr>
          <p:cNvSpPr txBox="1"/>
          <p:nvPr/>
        </p:nvSpPr>
        <p:spPr>
          <a:xfrm>
            <a:off x="4700308" y="348936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C6CAE7-E08F-E249-B53A-6B55BCBFE2CD}"/>
              </a:ext>
            </a:extLst>
          </p:cNvPr>
          <p:cNvSpPr txBox="1"/>
          <p:nvPr/>
        </p:nvSpPr>
        <p:spPr>
          <a:xfrm>
            <a:off x="8923433" y="3651201"/>
            <a:ext cx="11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P/LP  =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0ACA0A-6CFA-A34F-B06B-D5D3BB5C4C08}"/>
              </a:ext>
            </a:extLst>
          </p:cNvPr>
          <p:cNvSpPr txBox="1"/>
          <p:nvPr/>
        </p:nvSpPr>
        <p:spPr>
          <a:xfrm>
            <a:off x="8975065" y="4411018"/>
            <a:ext cx="10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Parabola!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78940DB-1F6A-544F-9EB5-E4C2D1F283F8}"/>
              </a:ext>
            </a:extLst>
          </p:cNvPr>
          <p:cNvSpPr/>
          <p:nvPr/>
        </p:nvSpPr>
        <p:spPr>
          <a:xfrm>
            <a:off x="3771186" y="506846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7978D56-CED3-BE48-9416-90A8C9A0616B}"/>
              </a:ext>
            </a:extLst>
          </p:cNvPr>
          <p:cNvSpPr/>
          <p:nvPr/>
        </p:nvSpPr>
        <p:spPr>
          <a:xfrm>
            <a:off x="3769043" y="1899042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A40484B-A30B-FE46-B4C2-8F6E945EE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35" y="1771074"/>
            <a:ext cx="3162446" cy="356309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7708908-962E-2149-BE6F-31AF7CDC32AB}"/>
              </a:ext>
            </a:extLst>
          </p:cNvPr>
          <p:cNvSpPr txBox="1"/>
          <p:nvPr/>
        </p:nvSpPr>
        <p:spPr>
          <a:xfrm>
            <a:off x="8569526" y="292608"/>
            <a:ext cx="29339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Finding a parabola</a:t>
            </a:r>
            <a:br>
              <a:rPr lang="en-US" sz="2800" b="1" dirty="0"/>
            </a:br>
            <a:r>
              <a:rPr lang="en-US" sz="2800" b="1" dirty="0"/>
              <a:t>using </a:t>
            </a:r>
          </a:p>
          <a:p>
            <a:r>
              <a:rPr lang="en-US" sz="2800" b="1" dirty="0"/>
              <a:t>the idea</a:t>
            </a:r>
          </a:p>
          <a:p>
            <a:r>
              <a:rPr lang="en-US" sz="2800" b="1" dirty="0"/>
              <a:t>of eccentricity</a:t>
            </a:r>
          </a:p>
        </p:txBody>
      </p:sp>
    </p:spTree>
    <p:extLst>
      <p:ext uri="{BB962C8B-B14F-4D97-AF65-F5344CB8AC3E}">
        <p14:creationId xmlns:p14="http://schemas.microsoft.com/office/powerpoint/2010/main" val="15668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 animBg="1"/>
      <p:bldP spid="23" grpId="0"/>
      <p:bldP spid="23" grpId="1"/>
      <p:bldP spid="24" grpId="0"/>
      <p:bldP spid="24" grpId="1"/>
      <p:bldP spid="27" grpId="0"/>
      <p:bldP spid="27" grpId="1"/>
      <p:bldP spid="30" grpId="0"/>
      <p:bldP spid="30" grpId="1"/>
      <p:bldP spid="31" grpId="0" animBg="1"/>
      <p:bldP spid="32" grpId="0" animBg="1"/>
      <p:bldP spid="35" grpId="0"/>
      <p:bldP spid="35" grpId="1"/>
      <p:bldP spid="38" grpId="0"/>
      <p:bldP spid="38" grpId="1"/>
      <p:bldP spid="39" grpId="0" animBg="1"/>
      <p:bldP spid="40" grpId="0" animBg="1"/>
      <p:bldP spid="41" grpId="0" animBg="1"/>
      <p:bldP spid="42" grpId="0" animBg="1"/>
      <p:bldP spid="45" grpId="0"/>
      <p:bldP spid="46" grpId="0"/>
      <p:bldP spid="50" grpId="0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2406</Words>
  <Application>Microsoft Macintosh PowerPoint</Application>
  <PresentationFormat>Widescreen</PresentationFormat>
  <Paragraphs>289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Brush Script MT</vt:lpstr>
      <vt:lpstr>Arial</vt:lpstr>
      <vt:lpstr>Calibri</vt:lpstr>
      <vt:lpstr>Calibri Light</vt:lpstr>
      <vt:lpstr>Cambria Math</vt:lpstr>
      <vt:lpstr>Courier New</vt:lpstr>
      <vt:lpstr>Office Theme</vt:lpstr>
      <vt:lpstr>A Primer on Conic Sections part four  Parabolas</vt:lpstr>
      <vt:lpstr>What are parabolas? </vt:lpstr>
      <vt:lpstr>Conic sections have interesting applications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Conic sections as a locus of points 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Conic sections as a locus of points Using the idea of eccentricity and distance from focal point to directrix </vt:lpstr>
      <vt:lpstr>Let’s demonstrate how eccentricity can be use to create a parabola  special conic graph paper</vt:lpstr>
      <vt:lpstr>PowerPoint Presentation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Algebraic formula from Locus of Points definitions: Parabola (focus at (a,b)) “the distances from P to the focal points is equal to the distance from P to the directrix”</vt:lpstr>
      <vt:lpstr>Algebraic formula from Locus of Points definitions: Parabola (focus at (a,b)) “the distances from P to the focal points is equal to the distance from P to the directrix”</vt:lpstr>
      <vt:lpstr>Potential math team problem  ( is there another way? )</vt:lpstr>
      <vt:lpstr>Recognizing the different conics from their algebraic definition</vt:lpstr>
      <vt:lpstr>Recognizing the different conics from their algebraic definition</vt:lpstr>
      <vt:lpstr>Parabola terms</vt:lpstr>
      <vt:lpstr>How 4p comes into play</vt:lpstr>
      <vt:lpstr>Forms of a parabola</vt:lpstr>
      <vt:lpstr>Good things to know</vt:lpstr>
      <vt:lpstr>Potential Math League problem</vt:lpstr>
      <vt:lpstr>Potential Math League problem</vt:lpstr>
      <vt:lpstr>Potential math team problem  ( is there another way? )</vt:lpstr>
      <vt:lpstr>Potential math team problem</vt:lpstr>
      <vt:lpstr>Potential math team problem</vt:lpstr>
      <vt:lpstr>Parabolas from the last 20+ years of MathLeague</vt:lpstr>
      <vt:lpstr>Parabolas from the last 20+ years of MathLeague</vt:lpstr>
      <vt:lpstr>PowerPoint Presentation</vt:lpstr>
      <vt:lpstr>PowerPoint Presentation</vt:lpstr>
      <vt:lpstr>This is the end of part four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Primer on Conic Sections</dc:title>
  <dc:creator>tom young</dc:creator>
  <cp:lastModifiedBy>tom young</cp:lastModifiedBy>
  <cp:revision>112</cp:revision>
  <dcterms:created xsi:type="dcterms:W3CDTF">2020-09-28T16:34:29Z</dcterms:created>
  <dcterms:modified xsi:type="dcterms:W3CDTF">2020-10-04T22:56:38Z</dcterms:modified>
</cp:coreProperties>
</file>